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7" r:id="rId111"/>
    <p:sldId id="368" r:id="rId112"/>
    <p:sldId id="366" r:id="rId113"/>
    <p:sldId id="370" r:id="rId114"/>
    <p:sldId id="371" r:id="rId115"/>
    <p:sldId id="372" r:id="rId116"/>
    <p:sldId id="373" r:id="rId117"/>
    <p:sldId id="375" r:id="rId118"/>
    <p:sldId id="376" r:id="rId119"/>
    <p:sldId id="377" r:id="rId120"/>
    <p:sldId id="378" r:id="rId121"/>
    <p:sldId id="379" r:id="rId122"/>
    <p:sldId id="380" r:id="rId123"/>
    <p:sldId id="381" r:id="rId124"/>
    <p:sldId id="382" r:id="rId125"/>
    <p:sldId id="383" r:id="rId126"/>
    <p:sldId id="384" r:id="rId127"/>
    <p:sldId id="385" r:id="rId128"/>
    <p:sldId id="386" r:id="rId129"/>
    <p:sldId id="387" r:id="rId130"/>
    <p:sldId id="388" r:id="rId131"/>
    <p:sldId id="389" r:id="rId132"/>
    <p:sldId id="390" r:id="rId133"/>
    <p:sldId id="391" r:id="rId134"/>
    <p:sldId id="392" r:id="rId135"/>
    <p:sldId id="393" r:id="rId136"/>
    <p:sldId id="394" r:id="rId137"/>
    <p:sldId id="395" r:id="rId138"/>
    <p:sldId id="396" r:id="rId139"/>
    <p:sldId id="397" r:id="rId140"/>
    <p:sldId id="398" r:id="rId141"/>
    <p:sldId id="399" r:id="rId142"/>
    <p:sldId id="400" r:id="rId143"/>
    <p:sldId id="401" r:id="rId144"/>
    <p:sldId id="402" r:id="rId145"/>
    <p:sldId id="403" r:id="rId146"/>
    <p:sldId id="404" r:id="rId147"/>
    <p:sldId id="405" r:id="rId148"/>
    <p:sldId id="406" r:id="rId149"/>
    <p:sldId id="407" r:id="rId150"/>
    <p:sldId id="408" r:id="rId151"/>
    <p:sldId id="409" r:id="rId152"/>
    <p:sldId id="410" r:id="rId153"/>
    <p:sldId id="411" r:id="rId154"/>
    <p:sldId id="412" r:id="rId155"/>
    <p:sldId id="413" r:id="rId156"/>
    <p:sldId id="414" r:id="rId157"/>
    <p:sldId id="415" r:id="rId158"/>
    <p:sldId id="416" r:id="rId159"/>
    <p:sldId id="417" r:id="rId160"/>
    <p:sldId id="418" r:id="rId161"/>
    <p:sldId id="419" r:id="rId162"/>
    <p:sldId id="421" r:id="rId163"/>
    <p:sldId id="422" r:id="rId164"/>
    <p:sldId id="420" r:id="rId165"/>
    <p:sldId id="423" r:id="rId166"/>
    <p:sldId id="424" r:id="rId167"/>
    <p:sldId id="425" r:id="rId168"/>
    <p:sldId id="426" r:id="rId169"/>
    <p:sldId id="427" r:id="rId170"/>
    <p:sldId id="428" r:id="rId171"/>
    <p:sldId id="429" r:id="rId172"/>
    <p:sldId id="430" r:id="rId173"/>
    <p:sldId id="431" r:id="rId174"/>
    <p:sldId id="432" r:id="rId175"/>
    <p:sldId id="433" r:id="rId176"/>
    <p:sldId id="434" r:id="rId177"/>
    <p:sldId id="435" r:id="rId178"/>
    <p:sldId id="436" r:id="rId179"/>
    <p:sldId id="437" r:id="rId180"/>
    <p:sldId id="438" r:id="rId181"/>
    <p:sldId id="439" r:id="rId182"/>
    <p:sldId id="440" r:id="rId183"/>
    <p:sldId id="441" r:id="rId184"/>
    <p:sldId id="442" r:id="rId185"/>
    <p:sldId id="443" r:id="rId186"/>
    <p:sldId id="444" r:id="rId187"/>
    <p:sldId id="445" r:id="rId188"/>
    <p:sldId id="446" r:id="rId189"/>
    <p:sldId id="447" r:id="rId190"/>
    <p:sldId id="448" r:id="rId191"/>
    <p:sldId id="449" r:id="rId192"/>
    <p:sldId id="450" r:id="rId193"/>
    <p:sldId id="451" r:id="rId194"/>
    <p:sldId id="452" r:id="rId195"/>
    <p:sldId id="453" r:id="rId196"/>
    <p:sldId id="454" r:id="rId19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presProps" Target="pres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95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61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3539" y="6324600"/>
            <a:ext cx="2560220" cy="365125"/>
          </a:xfrm>
        </p:spPr>
        <p:txBody>
          <a:bodyPr/>
          <a:lstStyle/>
          <a:p>
            <a:fld id="{5CC8096C-64ED-4153-A483-5C02E44AD5C3}" type="datetime1">
              <a:rPr lang="en-US" smtClean="0"/>
              <a:t>4/21/22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19838"/>
            <a:ext cx="398278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114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  <a:lvl2pPr marL="228600" indent="-228600">
              <a:buFont typeface="Arial" panose="020B0604020202020204" pitchFamily="34" charset="0"/>
              <a:buChar char="•"/>
              <a:defRPr/>
            </a:lvl2pPr>
            <a:lvl3pPr marL="228600" indent="-228600">
              <a:buFont typeface="Arial" panose="020B0604020202020204" pitchFamily="34" charset="0"/>
              <a:buChar char="•"/>
              <a:defRPr/>
            </a:lvl3pPr>
            <a:lvl4pPr marL="228600" indent="-228600">
              <a:buFont typeface="Arial" panose="020B0604020202020204" pitchFamily="34" charset="0"/>
              <a:buChar char="•"/>
              <a:defRPr/>
            </a:lvl4pPr>
            <a:lvl5pPr marL="2286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4/21/22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14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09738"/>
            <a:ext cx="1089025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089025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4/21/22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10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5562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4/21/22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37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0863"/>
            <a:ext cx="5157787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01975"/>
            <a:ext cx="5157787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0863"/>
            <a:ext cx="5183188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01975"/>
            <a:ext cx="5183188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4/21/22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104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4/21/22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89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4/21/22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501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98120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4/21/22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69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2209799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4/21/22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29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A4798C7F-C8CA-4799-BF37-3AB4642CDB66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7F0794B-55D3-4D2D-BDE7-4688ED321E42}"/>
              </a:ext>
            </a:extLst>
          </p:cNvPr>
          <p:cNvGrpSpPr/>
          <p:nvPr/>
        </p:nvGrpSpPr>
        <p:grpSpPr>
          <a:xfrm>
            <a:off x="-11413" y="0"/>
            <a:ext cx="12214827" cy="6858000"/>
            <a:chOff x="-6214" y="-1"/>
            <a:chExt cx="12214827" cy="68580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216BB147-20D5-4D93-BDA5-1BC614D6A4B2}"/>
              </a:ext>
            </a:extLst>
          </p:cNvPr>
          <p:cNvSpPr/>
          <p:nvPr/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722932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cap="all" spc="40" baseline="0">
                <a:solidFill>
                  <a:srgbClr val="FFFFFF"/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4/21/22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900" cap="none" spc="4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900" cap="all" spc="40" baseline="0">
                <a:solidFill>
                  <a:srgbClr val="FF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A253F60-DE40-4508-A37A-61331DF1DD5D}"/>
              </a:ext>
            </a:extLst>
          </p:cNvPr>
          <p:cNvSpPr/>
          <p:nvPr/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262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 spc="5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400" kern="1200" spc="3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000" kern="1200" spc="3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 spc="3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600" kern="1200" spc="3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600" kern="1200" spc="3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Protocols" TargetMode="External"/><Relationship Id="rId2" Type="http://schemas.openxmlformats.org/officeDocument/2006/relationships/hyperlink" Target="http://www.w3.org/Protocols/rfc2616/rfc2616.txt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si.edu/Isam/publications/phttp_tcp_interactions/paper.html" TargetMode="External"/><Relationship Id="rId13" Type="http://schemas.openxmlformats.org/officeDocument/2006/relationships/hyperlink" Target="http://www.ietf.org/rfc/rfc896.txt" TargetMode="External"/><Relationship Id="rId3" Type="http://schemas.openxmlformats.org/officeDocument/2006/relationships/hyperlink" Target="http://www.jetf.org/rfc/rfc2068.txt" TargetMode="External"/><Relationship Id="rId7" Type="http://schemas.openxmlformats.org/officeDocument/2006/relationships/hyperlink" Target="ftp://gatekeeper.dec.com/pub/DEC/WRL/research-reports/WRL-TR-95.4.pdf" TargetMode="External"/><Relationship Id="rId12" Type="http://schemas.openxmlformats.org/officeDocument/2006/relationships/hyperlink" Target="http://www.ietf.org/rfc/rfc1122.txt" TargetMode="External"/><Relationship Id="rId2" Type="http://schemas.openxmlformats.org/officeDocument/2006/relationships/hyperlink" Target="http://www.jetf.org/rfc/rfc2616.tx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3.org/Protocols/HTTP/1.0/HTTPPerformance.html" TargetMode="External"/><Relationship Id="rId11" Type="http://schemas.openxmlformats.org/officeDocument/2006/relationships/hyperlink" Target="http://www.ietf.org/rfc/rfc2001.txt" TargetMode="External"/><Relationship Id="rId5" Type="http://schemas.openxmlformats.org/officeDocument/2006/relationships/hyperlink" Target="http://www.w3.org/Protocols/HTTP/Performance" TargetMode="External"/><Relationship Id="rId10" Type="http://schemas.openxmlformats.org/officeDocument/2006/relationships/hyperlink" Target="http://www.acm.org/sigcomm/ccr/archive/2001/jan01/ccr-200101-mogul.pdf" TargetMode="External"/><Relationship Id="rId4" Type="http://schemas.openxmlformats.org/officeDocument/2006/relationships/hyperlink" Target="http://www.ics.uci.edu/ietf/http/draft-ietf-http-connection-00.txt" TargetMode="External"/><Relationship Id="rId9" Type="http://schemas.openxmlformats.org/officeDocument/2006/relationships/hyperlink" Target="http://www.sun.com/sun-on-net/performance/tcp.slowstart.html" TargetMode="Externa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netcraft.com/archives/2022/03/29/march-2022-web-server-survey.html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decoder.org/" TargetMode="External"/><Relationship Id="rId2" Type="http://schemas.openxmlformats.org/officeDocument/2006/relationships/hyperlink" Target="http://www.boa.org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zdah/HTTPTest/blob/master/docs/examples/MyServer.java" TargetMode="Externa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etf.org/rfc/rfc1413.txt" TargetMode="External"/><Relationship Id="rId2" Type="http://schemas.openxmlformats.org/officeDocument/2006/relationships/hyperlink" Target="http://www.w3c.org/Jigsaw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joes-hardware.com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etf.org/rfc/rfc2616.txt" TargetMode="External"/><Relationship Id="rId2" Type="http://schemas.openxmlformats.org/officeDocument/2006/relationships/hyperlink" Target="http://www.w3.org/Protocol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w3.org/Protocols/HTTP/AsImplemented.html" TargetMode="External"/><Relationship Id="rId4" Type="http://schemas.openxmlformats.org/officeDocument/2006/relationships/hyperlink" Target="http://www.ietf.org/rfc/rfc1945.txt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Protocols/History.html" TargetMode="External"/><Relationship Id="rId2" Type="http://schemas.openxmlformats.org/officeDocument/2006/relationships/hyperlink" Target="http://www.w3.org/Protocols/WhyHTTP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3.org/Protocols/DesignIssues/Architecture.html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etf.org/rfc/rfc1945.txt" TargetMode="External"/><Relationship Id="rId2" Type="http://schemas.openxmlformats.org/officeDocument/2006/relationships/hyperlink" Target="http://www.w3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wrec.org/Drafts/draft-ietf-wrec-taxonomy-06.txt" TargetMode="External"/><Relationship Id="rId4" Type="http://schemas.openxmlformats.org/officeDocument/2006/relationships/hyperlink" Target="http://www.ietf.org/rfc/rfc2046.txt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://blackturtle.tistory.com/711651" TargetMode="External"/><Relationship Id="rId7" Type="http://schemas.openxmlformats.org/officeDocument/2006/relationships/hyperlink" Target="https://pixabay.com/ko/vectors/%EA%B5%AC%EB%A6%84-%EC%84%9C%EB%B2%84-%EC%BB%B4%ED%93%A8%ED%84%B0-%ED%98%B8%EC%8A%A4%ED%8C%85-2023901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://gadgetsin.com/remix-mini-android-pc-provides-better-desktop-experience.htm" TargetMode="External"/><Relationship Id="rId4" Type="http://schemas.openxmlformats.org/officeDocument/2006/relationships/image" Target="../media/image14.jpg"/><Relationship Id="rId9" Type="http://schemas.openxmlformats.org/officeDocument/2006/relationships/hyperlink" Target="https://freepngimg.com/png/11642-database-png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ftp://ftp.lots-o-books.com/pub/complete-price-list.xls" TargetMode="External"/><Relationship Id="rId2" Type="http://schemas.openxmlformats.org/officeDocument/2006/relationships/hyperlink" Target="mailto:president@whitehouse.gov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ftp://anonymous@ftp.prep.ai.mit.edu/pub/gnu" TargetMode="External"/><Relationship Id="rId2" Type="http://schemas.openxmlformats.org/officeDocument/2006/relationships/hyperlink" Target="ftp://ftp.prep.ai.mit.edu/pub/gnu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oes-hardware.com/hammers;sale=false/index.html;graphics=true" TargetMode="External"/><Relationship Id="rId2" Type="http://schemas.openxmlformats.org/officeDocument/2006/relationships/hyperlink" Target="ftp://prep.ai.mit.edu/pub/gnu;type=d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joes-hardware.com/inventory-check.cgi?item=12731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es-hardware.com/secure.html" TargetMode="External"/><Relationship Id="rId2" Type="http://schemas.openxmlformats.org/officeDocument/2006/relationships/hyperlink" Target="http://www.joes-hardware.com/index.html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telnet://%3c&#49324;&#50857;&#51088;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etf.org/rfc/rfc1783.txt" TargetMode="External"/><Relationship Id="rId2" Type="http://schemas.openxmlformats.org/officeDocument/2006/relationships/hyperlink" Target="http://www.w3.org/Address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url.oclc.org/" TargetMode="External"/><Relationship Id="rId4" Type="http://schemas.openxmlformats.org/officeDocument/2006/relationships/hyperlink" Target="http://www.ietf.org/rfc/rfc2141.txt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joes-hardware.com/" TargetMode="External"/><Relationship Id="rId5" Type="http://schemas.openxmlformats.org/officeDocument/2006/relationships/hyperlink" Target="https://www.goodfreephotos.com/vector-images/server-rack-vector-clipart.png.php" TargetMode="Externa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joes-hardware.com/" TargetMode="External"/><Relationship Id="rId5" Type="http://schemas.openxmlformats.org/officeDocument/2006/relationships/hyperlink" Target="https://www.goodfreephotos.com/vector-images/server-rack-vector-clipart.png.php" TargetMode="External"/><Relationship Id="rId4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6.svg"/><Relationship Id="rId7" Type="http://schemas.openxmlformats.org/officeDocument/2006/relationships/hyperlink" Target="http://www.joes-hardware.com/product-list.txt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joes-hardware.com/" TargetMode="External"/><Relationship Id="rId5" Type="http://schemas.openxmlformats.org/officeDocument/2006/relationships/hyperlink" Target="https://www.goodfreephotos.com/vector-images/server-rack-vector-clipart.png.php" TargetMode="External"/><Relationship Id="rId4" Type="http://schemas.openxmlformats.org/officeDocument/2006/relationships/image" Target="../media/image27.png"/><Relationship Id="rId9" Type="http://schemas.openxmlformats.org/officeDocument/2006/relationships/image" Target="../media/image29.sv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ko.wikipedia.org/wiki/WebDAV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152BFE-7BA8-4007-AD9C-F4DC95E43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6796024-DF17-4BB3-BF28-01E168A3C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3661" y="63892"/>
            <a:ext cx="2222198" cy="2133710"/>
          </a:xfrm>
          <a:custGeom>
            <a:avLst/>
            <a:gdLst>
              <a:gd name="connsiteX0" fmla="*/ 0 w 2222198"/>
              <a:gd name="connsiteY0" fmla="*/ 0 h 2133710"/>
              <a:gd name="connsiteX1" fmla="*/ 44227 w 2222198"/>
              <a:gd name="connsiteY1" fmla="*/ 2234 h 2133710"/>
              <a:gd name="connsiteX2" fmla="*/ 2193454 w 2222198"/>
              <a:gd name="connsiteY2" fmla="*/ 1945372 h 2133710"/>
              <a:gd name="connsiteX3" fmla="*/ 2222198 w 2222198"/>
              <a:gd name="connsiteY3" fmla="*/ 2133710 h 2133710"/>
              <a:gd name="connsiteX4" fmla="*/ 1394653 w 2222198"/>
              <a:gd name="connsiteY4" fmla="*/ 2133710 h 2133710"/>
              <a:gd name="connsiteX5" fmla="*/ 1391100 w 2222198"/>
              <a:gd name="connsiteY5" fmla="*/ 2110427 h 2133710"/>
              <a:gd name="connsiteX6" fmla="*/ 122376 w 2222198"/>
              <a:gd name="connsiteY6" fmla="*/ 841704 h 2133710"/>
              <a:gd name="connsiteX7" fmla="*/ 0 w 2222198"/>
              <a:gd name="connsiteY7" fmla="*/ 823027 h 213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2198" h="2133710">
                <a:moveTo>
                  <a:pt x="0" y="0"/>
                </a:moveTo>
                <a:lnTo>
                  <a:pt x="44227" y="2234"/>
                </a:lnTo>
                <a:cubicBezTo>
                  <a:pt x="1114682" y="110944"/>
                  <a:pt x="1981368" y="908934"/>
                  <a:pt x="2193454" y="1945372"/>
                </a:cubicBezTo>
                <a:lnTo>
                  <a:pt x="2222198" y="2133710"/>
                </a:lnTo>
                <a:lnTo>
                  <a:pt x="1394653" y="2133710"/>
                </a:lnTo>
                <a:lnTo>
                  <a:pt x="1391100" y="2110427"/>
                </a:lnTo>
                <a:cubicBezTo>
                  <a:pt x="1260786" y="1473602"/>
                  <a:pt x="759202" y="972017"/>
                  <a:pt x="122376" y="841704"/>
                </a:cubicBezTo>
                <a:lnTo>
                  <a:pt x="0" y="82302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14B5321B-7D5A-844A-A367-D0D30F22AD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142" y="725467"/>
            <a:ext cx="5414255" cy="2784496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ore-KR" dirty="0">
                <a:solidFill>
                  <a:schemeClr val="tx2">
                    <a:alpha val="80000"/>
                  </a:schemeClr>
                </a:solidFill>
              </a:rPr>
              <a:t>HTTP</a:t>
            </a:r>
            <a:r>
              <a:rPr kumimoji="1" lang="ko-KR" altLang="en-US" dirty="0">
                <a:solidFill>
                  <a:schemeClr val="tx2">
                    <a:alpha val="80000"/>
                  </a:schemeClr>
                </a:solidFill>
              </a:rPr>
              <a:t> 완벽 가이드</a:t>
            </a:r>
            <a:endParaRPr kumimoji="1" lang="ko-Kore-KR" altLang="en-US" dirty="0">
              <a:solidFill>
                <a:schemeClr val="tx2">
                  <a:alpha val="80000"/>
                </a:schemeClr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2D02C88-A950-EB4E-8EE0-9FE9D6CBE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3142" y="3602038"/>
            <a:ext cx="5414255" cy="1560594"/>
          </a:xfrm>
        </p:spPr>
        <p:txBody>
          <a:bodyPr>
            <a:normAutofit/>
          </a:bodyPr>
          <a:lstStyle/>
          <a:p>
            <a:pPr algn="l"/>
            <a:endParaRPr kumimoji="1" lang="ko-Kore-KR" altLang="en-US">
              <a:solidFill>
                <a:schemeClr val="tx2">
                  <a:alpha val="80000"/>
                </a:schemeClr>
              </a:solidFill>
            </a:endParaRPr>
          </a:p>
        </p:txBody>
      </p:sp>
      <p:pic>
        <p:nvPicPr>
          <p:cNvPr id="4" name="Picture 3" descr="곡선을 형성하는 빛의 장시간 노출">
            <a:extLst>
              <a:ext uri="{FF2B5EF4-FFF2-40B4-BE49-F238E27FC236}">
                <a16:creationId xmlns:a16="http://schemas.microsoft.com/office/drawing/2014/main" id="{48C2D71C-3A54-4F93-A2ED-9F748306C2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01" r="29575" b="-1"/>
          <a:stretch/>
        </p:blipFill>
        <p:spPr>
          <a:xfrm>
            <a:off x="6189156" y="-3440"/>
            <a:ext cx="6015813" cy="686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916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.3.4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URN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ore-KR" sz="1400" dirty="0">
                <a:solidFill>
                  <a:schemeClr val="tx2"/>
                </a:solidFill>
              </a:rPr>
              <a:t>URN(uniform resource name) : </a:t>
            </a:r>
            <a:r>
              <a:rPr kumimoji="1" lang="ko-KR" altLang="en-US" sz="1400" dirty="0">
                <a:solidFill>
                  <a:schemeClr val="tx2"/>
                </a:solidFill>
              </a:rPr>
              <a:t>통합 자원 이름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특정 서버의 한 리소스에 대해 그 위치에 영향 받지 않는 유일무이한 이름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이름만 변경되지 않는다면 프로토콜이나 위치와 상관없이 리소스를 가져올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en-US" altLang="ko-KR" sz="1400" dirty="0">
              <a:solidFill>
                <a:srgbClr val="0070C0"/>
              </a:solidFill>
            </a:endParaRPr>
          </a:p>
          <a:p>
            <a:pPr lvl="1"/>
            <a:endParaRPr kumimoji="1" lang="en-US" altLang="ko-KR" sz="1400" dirty="0">
              <a:solidFill>
                <a:srgbClr val="0070C0"/>
              </a:solidFill>
            </a:endParaRPr>
          </a:p>
          <a:p>
            <a:pPr lvl="1"/>
            <a:r>
              <a:rPr kumimoji="1" lang="ko-KR" altLang="en-US" sz="1400" dirty="0">
                <a:solidFill>
                  <a:srgbClr val="002060"/>
                </a:solidFill>
              </a:rPr>
              <a:t>아직은 실험 중인 상태</a:t>
            </a:r>
            <a:endParaRPr kumimoji="1" lang="en-US" altLang="ko-Kore-KR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1724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500~499: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서버 에러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클라이언트가 올바른 요청을 보냈으나 서버 자체에서 에러가 발생하는 경우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F483F16C-9414-EB45-B261-2E0F7ECE6B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5521558"/>
              </p:ext>
            </p:extLst>
          </p:nvPr>
        </p:nvGraphicFramePr>
        <p:xfrm>
          <a:off x="199697" y="3195824"/>
          <a:ext cx="11670886" cy="289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441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2648607">
                  <a:extLst>
                    <a:ext uri="{9D8B030D-6E8A-4147-A177-3AD203B41FA5}">
                      <a16:colId xmlns:a16="http://schemas.microsoft.com/office/drawing/2014/main" val="979653594"/>
                    </a:ext>
                  </a:extLst>
                </a:gridCol>
                <a:gridCol w="8065838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상태</a:t>
                      </a:r>
                      <a:r>
                        <a:rPr lang="ko-KR" altLang="en-US" sz="1400" dirty="0"/>
                        <a:t> 코드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사유</a:t>
                      </a:r>
                      <a:r>
                        <a:rPr lang="ko-KR" altLang="en-US" sz="1400" dirty="0"/>
                        <a:t> 구절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의미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Internal Server Error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 자체에서 요청을 처리할 수 없는 에러가 발생한 경우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501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Not Implemented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클라이언트가 서버가 지원하지 않는 메서드를 사용하는 등 서버의 능력을 넘는 요청을 한 경우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502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Bad Gateway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프락시나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게이트웨이 역할을 하는 서버가 요청 응답의 연쇄에 있는 다음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링크로부터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가짜 응답을 맞닥뜨렸을 때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자신의 부모 게이트웨이에 접속하는 것이 불가능한 경우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912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503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Service Unavailable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현재는 서버가 요청을 처리할 수 없지만 나중에는 처리가 가능함을 알릴 때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처리 가능한 시점을 아는 경우 응답에 </a:t>
                      </a:r>
                      <a:r>
                        <a:rPr lang="en-US" altLang="ko-KR" sz="1400" dirty="0"/>
                        <a:t>Retry-After</a:t>
                      </a:r>
                      <a:r>
                        <a:rPr lang="ko-KR" altLang="en-US" sz="1400" dirty="0"/>
                        <a:t> 헤더를 포함할 수 있다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005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504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Gateway Timeout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408</a:t>
                      </a:r>
                      <a:r>
                        <a:rPr lang="ko-KR" altLang="en-US" sz="1400" dirty="0"/>
                        <a:t>과 비슷하나 다른 서버의 요청을 기다리는 중 타임아웃이 발생한 </a:t>
                      </a:r>
                      <a:r>
                        <a:rPr lang="ko-KR" altLang="en-US" sz="1400" dirty="0" err="1"/>
                        <a:t>프락시나</a:t>
                      </a:r>
                      <a:r>
                        <a:rPr lang="ko-KR" altLang="en-US" sz="1400" dirty="0"/>
                        <a:t> 게이트웨이에서 온다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167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505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HTTP Version Not Supported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서버가 지원할 수 없거나 지원하지 않는 버전의 프로토콜로 된 요청을 받았을 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878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52177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tx2"/>
                </a:solidFill>
              </a:rPr>
              <a:t>서버와 클라이언트가 무엇을 하는지 결정하기 위해 함께 사용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크게 </a:t>
            </a:r>
            <a:r>
              <a:rPr kumimoji="1" lang="en-US" altLang="ko-KR" dirty="0">
                <a:solidFill>
                  <a:schemeClr val="tx2"/>
                </a:solidFill>
              </a:rPr>
              <a:t>5</a:t>
            </a:r>
            <a:r>
              <a:rPr kumimoji="1" lang="ko-KR" altLang="en-US" dirty="0">
                <a:solidFill>
                  <a:schemeClr val="tx2"/>
                </a:solidFill>
              </a:rPr>
              <a:t>가지로 분류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일반 헤더</a:t>
            </a:r>
            <a:r>
              <a:rPr kumimoji="1" lang="en-US" altLang="ko-KR" dirty="0">
                <a:solidFill>
                  <a:schemeClr val="tx2"/>
                </a:solidFill>
              </a:rPr>
              <a:t>(General Header) : </a:t>
            </a:r>
            <a:r>
              <a:rPr kumimoji="1" lang="ko-KR" altLang="en-US" dirty="0">
                <a:solidFill>
                  <a:schemeClr val="tx2"/>
                </a:solidFill>
              </a:rPr>
              <a:t>클라이언트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서버 양쪽 모두 사용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요청 헤더</a:t>
            </a:r>
            <a:r>
              <a:rPr kumimoji="1" lang="en-US" altLang="ko-KR" dirty="0">
                <a:solidFill>
                  <a:schemeClr val="tx2"/>
                </a:solidFill>
              </a:rPr>
              <a:t>(Request Header)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요청 메시지를 위한 헤더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응답 헤더</a:t>
            </a:r>
            <a:r>
              <a:rPr kumimoji="1" lang="en-US" altLang="ko-KR" dirty="0">
                <a:solidFill>
                  <a:schemeClr val="tx2"/>
                </a:solidFill>
              </a:rPr>
              <a:t>(Response Header)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응답 메시지를 위한 헤더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r>
              <a:rPr kumimoji="1" lang="en-US" altLang="ko-KR" dirty="0">
                <a:solidFill>
                  <a:schemeClr val="tx2"/>
                </a:solidFill>
              </a:rPr>
              <a:t>(Entity Header)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dirty="0">
                <a:solidFill>
                  <a:schemeClr val="tx2"/>
                </a:solidFill>
              </a:rPr>
              <a:t> 본문에 대한 헤더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확장 헤더</a:t>
            </a:r>
            <a:r>
              <a:rPr kumimoji="1" lang="en-US" altLang="ko-KR" dirty="0">
                <a:solidFill>
                  <a:schemeClr val="tx2"/>
                </a:solidFill>
              </a:rPr>
              <a:t>(Extension Header)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명세에는 없는 </a:t>
            </a:r>
            <a:r>
              <a:rPr kumimoji="1" lang="ko-KR" altLang="en-US" dirty="0" err="1">
                <a:solidFill>
                  <a:schemeClr val="tx2"/>
                </a:solidFill>
              </a:rPr>
              <a:t>비표준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8697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3.5.1</a:t>
            </a:r>
            <a:r>
              <a:rPr kumimoji="1" lang="ko-KR" altLang="en-US" dirty="0">
                <a:solidFill>
                  <a:schemeClr val="tx2"/>
                </a:solidFill>
              </a:rPr>
              <a:t> 일반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가장 기본적인 정보를 전달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메시지의 종류와 상관없이 유용한 정보를 제공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3718311"/>
              </p:ext>
            </p:extLst>
          </p:nvPr>
        </p:nvGraphicFramePr>
        <p:xfrm>
          <a:off x="199697" y="3195824"/>
          <a:ext cx="1177694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Connection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클라이언트와 서버가 요청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응답 연결에 대한 옵션을 정할 수 있게 해준다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Date*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메시지가 만들어진 날짜와 시간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MIME-Version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발송자가 사용한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MIME Type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버전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912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Trailer chunked transfer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 err="1"/>
                        <a:t>인코딩된</a:t>
                      </a:r>
                      <a:r>
                        <a:rPr lang="ko-KR" altLang="en-US" sz="1400" dirty="0"/>
                        <a:t> 메시지의 끝 부분에 위치한 헤더들의 목록을 나열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005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Transfer-Encoding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수신자에게 안전한 전송을 위해 메시지에 적용된 </a:t>
                      </a:r>
                      <a:r>
                        <a:rPr lang="ko-KR" altLang="en-US" sz="1400" dirty="0" err="1"/>
                        <a:t>인코딩을</a:t>
                      </a:r>
                      <a:r>
                        <a:rPr lang="ko-KR" altLang="en-US" sz="1400" dirty="0"/>
                        <a:t> 알려준다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167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Upgrade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발송자가 업그레이드하길 원하는 새 버전이나 프로토콜을 알려준다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878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Via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메시지가 어떤 경로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 err="1"/>
                        <a:t>프락시나</a:t>
                      </a:r>
                      <a:r>
                        <a:rPr lang="ko-KR" altLang="en-US" sz="1400" dirty="0"/>
                        <a:t> 게이트웨이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 err="1"/>
                        <a:t>를</a:t>
                      </a:r>
                      <a:r>
                        <a:rPr lang="ko-KR" altLang="en-US" sz="1400" dirty="0"/>
                        <a:t> 거쳐 왔는지 보여준다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138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266369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3.5.1</a:t>
            </a:r>
            <a:r>
              <a:rPr kumimoji="1" lang="ko-KR" altLang="en-US" dirty="0">
                <a:solidFill>
                  <a:schemeClr val="tx2"/>
                </a:solidFill>
              </a:rPr>
              <a:t> 일반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일반 캐시 헤더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서버로부터 원본 리소스를 가져오는 대신 로컬 복사본으로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캐시할</a:t>
            </a:r>
            <a:r>
              <a:rPr kumimoji="1" lang="ko-KR" altLang="en-US" sz="1400" dirty="0">
                <a:solidFill>
                  <a:schemeClr val="tx2"/>
                </a:solidFill>
              </a:rPr>
              <a:t> 수 있도록 해주는 헤더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0058520"/>
              </p:ext>
            </p:extLst>
          </p:nvPr>
        </p:nvGraphicFramePr>
        <p:xfrm>
          <a:off x="199697" y="3195824"/>
          <a:ext cx="1177694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Cache-Control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메시지와 함께 캐시 </a:t>
                      </a:r>
                      <a:r>
                        <a:rPr lang="ko-KR" altLang="en-US" sz="1400" dirty="0" err="1"/>
                        <a:t>지시자를</a:t>
                      </a:r>
                      <a:r>
                        <a:rPr lang="ko-KR" altLang="en-US" sz="1400" dirty="0"/>
                        <a:t> 전달하기 위한 헤더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Pragma*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캐시에 국한되지 않고 메시지에 </a:t>
                      </a:r>
                      <a:r>
                        <a:rPr lang="ko-KR" altLang="en-US" sz="1400" dirty="0" err="1"/>
                        <a:t>지시자를</a:t>
                      </a:r>
                      <a:r>
                        <a:rPr lang="ko-KR" altLang="en-US" sz="1400" dirty="0"/>
                        <a:t> 함께 보내기 위한 헤더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0270E91-86B2-9B4B-8A9F-6DFBE3B36821}"/>
              </a:ext>
            </a:extLst>
          </p:cNvPr>
          <p:cNvSpPr txBox="1"/>
          <p:nvPr/>
        </p:nvSpPr>
        <p:spPr>
          <a:xfrm>
            <a:off x="192527" y="4374347"/>
            <a:ext cx="9490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solidFill>
                  <a:srgbClr val="FF0000"/>
                </a:solidFill>
              </a:rPr>
              <a:t>*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Pragma</a:t>
            </a:r>
            <a:r>
              <a:rPr kumimoji="1" lang="ko-KR" altLang="en-US" dirty="0">
                <a:solidFill>
                  <a:srgbClr val="FF0000"/>
                </a:solidFill>
              </a:rPr>
              <a:t>는 엄밀히 말해 요청 헤더이며 </a:t>
            </a:r>
            <a:r>
              <a:rPr kumimoji="1" lang="en-US" altLang="ko-KR" dirty="0">
                <a:solidFill>
                  <a:srgbClr val="FF0000"/>
                </a:solidFill>
              </a:rPr>
              <a:t>Cache-Control</a:t>
            </a:r>
            <a:r>
              <a:rPr kumimoji="1" lang="ko-KR" altLang="en-US" dirty="0">
                <a:solidFill>
                  <a:srgbClr val="FF0000"/>
                </a:solidFill>
              </a:rPr>
              <a:t>로 인해 앞으로는 사용되지 않을 예정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56923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3.5.2</a:t>
            </a:r>
            <a:r>
              <a:rPr kumimoji="1" lang="ko-KR" altLang="en-US" dirty="0">
                <a:solidFill>
                  <a:schemeClr val="tx2"/>
                </a:solidFill>
              </a:rPr>
              <a:t> 요청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요청 메시지에서만 의미를 갖는 헤더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주로 클라이언트에 대한 정보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8340306"/>
              </p:ext>
            </p:extLst>
          </p:nvPr>
        </p:nvGraphicFramePr>
        <p:xfrm>
          <a:off x="199697" y="2039690"/>
          <a:ext cx="11776948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rgbClr val="FF0000"/>
                          </a:solidFill>
                        </a:rPr>
                        <a:t>Client-IP</a:t>
                      </a:r>
                      <a:endParaRPr lang="ko-Kore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클라이언트가 실행된 컴퓨터 </a:t>
                      </a:r>
                      <a:r>
                        <a:rPr lang="en-US" altLang="ko-KR" sz="1400" dirty="0"/>
                        <a:t>IP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From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 사용자의 메일 주소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Host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요청 대상이 되는 서버의 호스트 명과 포트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912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 err="1">
                          <a:solidFill>
                            <a:schemeClr val="tx1"/>
                          </a:solidFill>
                        </a:rPr>
                        <a:t>Referer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현재의 요청 </a:t>
                      </a:r>
                      <a:r>
                        <a:rPr lang="en-US" altLang="ko-KR" sz="1400" dirty="0"/>
                        <a:t>URI</a:t>
                      </a:r>
                      <a:r>
                        <a:rPr lang="ko-KR" altLang="en-US" sz="1400" dirty="0"/>
                        <a:t>가 들어있었던 문서의 </a:t>
                      </a:r>
                      <a:r>
                        <a:rPr lang="en-US" altLang="ko-KR" sz="1400" dirty="0"/>
                        <a:t>URL </a:t>
                      </a:r>
                      <a:r>
                        <a:rPr lang="ko-KR" altLang="en-US" sz="1400" dirty="0"/>
                        <a:t>한 페이지에서 다른 페이지의 링크를 클릭해서 이동하는 경우</a:t>
                      </a:r>
                      <a:r>
                        <a:rPr lang="en-US" altLang="ko-KR" sz="1400" dirty="0"/>
                        <a:t>)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005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UA-Color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클라이언트</a:t>
                      </a:r>
                      <a:r>
                        <a:rPr lang="ko-KR" altLang="en-US" sz="1400" dirty="0"/>
                        <a:t> 기기의 색상 능력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167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UA-CPU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 기기의 </a:t>
                      </a:r>
                      <a:r>
                        <a:rPr lang="en-US" altLang="ko-KR" sz="1400" dirty="0"/>
                        <a:t>CPU</a:t>
                      </a:r>
                      <a:r>
                        <a:rPr lang="ko-KR" altLang="en-US" sz="1400" dirty="0"/>
                        <a:t> 종류나 제조사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878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UA-</a:t>
                      </a:r>
                      <a:r>
                        <a:rPr lang="en-US" altLang="ko-Kore-KR" sz="1400" dirty="0" err="1"/>
                        <a:t>Disp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 기기의 디스플레이 능력에 대한 정보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138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UA-OS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 기기에서 동작 중인 운영체제의 이름과 버전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6256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UA-Pixels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클라이언트</a:t>
                      </a:r>
                      <a:r>
                        <a:rPr lang="ko-KR" altLang="en-US" sz="1400" dirty="0"/>
                        <a:t> 기기 디스플레이에 대한 픽셀 정보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181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rgbClr val="FF0000"/>
                          </a:solidFill>
                        </a:rPr>
                        <a:t>User-Agent</a:t>
                      </a:r>
                      <a:endParaRPr lang="ko-Kore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요청을</a:t>
                      </a:r>
                      <a:r>
                        <a:rPr lang="ko-KR" altLang="en-US" sz="1400" dirty="0"/>
                        <a:t> 보낸 애플리케이션의 이름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0585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176992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3.5.2</a:t>
            </a:r>
            <a:r>
              <a:rPr kumimoji="1" lang="ko-KR" altLang="en-US" dirty="0">
                <a:solidFill>
                  <a:schemeClr val="tx2"/>
                </a:solidFill>
              </a:rPr>
              <a:t> 요청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b="1" dirty="0">
                <a:solidFill>
                  <a:schemeClr val="tx2"/>
                </a:solidFill>
              </a:rPr>
              <a:t>Accept 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관련 헤더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클라이언트가 서버에게 자신이 선호와 능력을 알려주는 헤더로 서버가 더 똑똑한 응답을 만드는데 도움을 준다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서버와 클라이언트 양쪽 모두에 유익한 헤더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5877752"/>
              </p:ext>
            </p:extLst>
          </p:nvPr>
        </p:nvGraphicFramePr>
        <p:xfrm>
          <a:off x="199697" y="3195824"/>
          <a:ext cx="1177694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Accept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서버에게 서버가 보내도 되는 미디어 종류를 말해준다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Accept-Charset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서버에게 서버가 보내도 되는 </a:t>
                      </a:r>
                      <a:r>
                        <a:rPr lang="ko-KR" altLang="en-US" sz="1400" dirty="0" err="1"/>
                        <a:t>문자집합을</a:t>
                      </a:r>
                      <a:r>
                        <a:rPr lang="ko-KR" altLang="en-US" sz="1400" dirty="0"/>
                        <a:t> 말해준다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Accept-Encoding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서버에게</a:t>
                      </a:r>
                      <a:r>
                        <a:rPr lang="ko-KR" altLang="en-US" sz="1400" dirty="0"/>
                        <a:t> 서버가 보내도 되는 </a:t>
                      </a:r>
                      <a:r>
                        <a:rPr lang="ko-KR" altLang="en-US" sz="1400" dirty="0" err="1"/>
                        <a:t>인코딩을</a:t>
                      </a:r>
                      <a:r>
                        <a:rPr lang="ko-KR" altLang="en-US" sz="1400" dirty="0"/>
                        <a:t> 말해준다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45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Accept-Language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서버에게</a:t>
                      </a:r>
                      <a:r>
                        <a:rPr lang="ko-KR" altLang="en-US" sz="1400" dirty="0"/>
                        <a:t> 서버가 보내도 되는 언어를 말해준다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76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TE*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서버에게 서버가 보내도 되는 확장 전송 코딩을 말해준다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9201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786170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3.5.2</a:t>
            </a:r>
            <a:r>
              <a:rPr kumimoji="1" lang="ko-KR" altLang="en-US" dirty="0">
                <a:solidFill>
                  <a:schemeClr val="tx2"/>
                </a:solidFill>
              </a:rPr>
              <a:t> 요청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조건부 요청 헤더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클라이언트가 특정한 조건에 맞는 리소스를 요청하는 경우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4469799"/>
              </p:ext>
            </p:extLst>
          </p:nvPr>
        </p:nvGraphicFramePr>
        <p:xfrm>
          <a:off x="199697" y="3195824"/>
          <a:ext cx="1177694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Expect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클라이언트가 요청에 필요한 서버의 행동을 열거할 수 있게 해준다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If-Match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문서의 </a:t>
                      </a:r>
                      <a:r>
                        <a:rPr lang="ko-KR" altLang="en-US" sz="1400" dirty="0" err="1"/>
                        <a:t>엔터티</a:t>
                      </a:r>
                      <a:r>
                        <a:rPr lang="ko-KR" altLang="en-US" sz="1400" dirty="0"/>
                        <a:t> 태그가 주어진 </a:t>
                      </a:r>
                      <a:r>
                        <a:rPr lang="ko-KR" altLang="en-US" sz="1400" dirty="0" err="1"/>
                        <a:t>엔터티</a:t>
                      </a:r>
                      <a:r>
                        <a:rPr lang="ko-KR" altLang="en-US" sz="1400" dirty="0"/>
                        <a:t> 태그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기본적으로 문서의 버전에 대한 </a:t>
                      </a:r>
                      <a:r>
                        <a:rPr lang="ko-KR" altLang="en-US" sz="1400" dirty="0" err="1"/>
                        <a:t>실별자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와 일치하는 경우에만 문서를 가져온다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If-Modified-Since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주어진 날짜 이후에 리소스가 변경된 경우에만 응답 처리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45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If-None-Match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문서의 </a:t>
                      </a:r>
                      <a:r>
                        <a:rPr lang="ko-KR" altLang="en-US" sz="1400" dirty="0" err="1"/>
                        <a:t>엔터티</a:t>
                      </a:r>
                      <a:r>
                        <a:rPr lang="ko-KR" altLang="en-US" sz="1400" dirty="0"/>
                        <a:t> 태그가 주어진 </a:t>
                      </a:r>
                      <a:r>
                        <a:rPr lang="ko-KR" altLang="en-US" sz="1400" dirty="0" err="1"/>
                        <a:t>엔터티</a:t>
                      </a:r>
                      <a:r>
                        <a:rPr lang="ko-KR" altLang="en-US" sz="1400" dirty="0"/>
                        <a:t> 태그와 일치하지 않는 경우에만 문서를 가져온다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76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If-Range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문서의 특정 범위에 대한 요청을 할 수 있게 해준다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9201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If-Unmodified-Since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주어진</a:t>
                      </a:r>
                      <a:r>
                        <a:rPr lang="ko-KR" altLang="en-US" sz="1400" dirty="0"/>
                        <a:t> 날짜 이후에 리소스가 변경되지 않은 경우에만 응답 처리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205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Range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서버가</a:t>
                      </a:r>
                      <a:r>
                        <a:rPr lang="ko-KR" altLang="en-US" sz="1400" dirty="0"/>
                        <a:t> 범위 요청을 지원한다면 리소스에 대한 특정 범위를 요청한다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060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744562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3.5.2</a:t>
            </a:r>
            <a:r>
              <a:rPr kumimoji="1" lang="ko-KR" altLang="en-US" dirty="0">
                <a:solidFill>
                  <a:schemeClr val="tx2"/>
                </a:solidFill>
              </a:rPr>
              <a:t> 요청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요청 보안 헤더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는 자체적으로 요청을 위한 간단한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인증요구</a:t>
            </a:r>
            <a:r>
              <a:rPr kumimoji="1" lang="en-US" altLang="ko-KR" sz="1400" dirty="0">
                <a:solidFill>
                  <a:schemeClr val="tx2"/>
                </a:solidFill>
              </a:rPr>
              <a:t>/</a:t>
            </a:r>
            <a:r>
              <a:rPr kumimoji="1" lang="ko-KR" altLang="en-US" sz="1400" dirty="0">
                <a:solidFill>
                  <a:schemeClr val="tx2"/>
                </a:solidFill>
              </a:rPr>
              <a:t>응답 체계를 가지고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7080979"/>
              </p:ext>
            </p:extLst>
          </p:nvPr>
        </p:nvGraphicFramePr>
        <p:xfrm>
          <a:off x="199697" y="3195824"/>
          <a:ext cx="1177694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Authorization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클라이언트가 서버에게 제공하는 인증 그 자체에 대한 정보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Cookie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클라이언트가 서버에게 토큰을 전달 할 때 사용한다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Cookie2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요청자가 지원하는 쿠키의 버전을 알려줄 때 사용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45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444098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3.5.2</a:t>
            </a:r>
            <a:r>
              <a:rPr kumimoji="1" lang="ko-KR" altLang="en-US" dirty="0">
                <a:solidFill>
                  <a:schemeClr val="tx2"/>
                </a:solidFill>
              </a:rPr>
              <a:t> 요청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요청 헤더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 err="1">
                <a:solidFill>
                  <a:schemeClr val="tx2"/>
                </a:solidFill>
              </a:rPr>
              <a:t>프락시의</a:t>
            </a:r>
            <a:r>
              <a:rPr kumimoji="1" lang="ko-KR" altLang="en-US" sz="1400" dirty="0">
                <a:solidFill>
                  <a:schemeClr val="tx2"/>
                </a:solidFill>
              </a:rPr>
              <a:t> 기능을 돕기 위한 헤더들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0879688"/>
              </p:ext>
            </p:extLst>
          </p:nvPr>
        </p:nvGraphicFramePr>
        <p:xfrm>
          <a:off x="199697" y="3195824"/>
          <a:ext cx="1177694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Max-</a:t>
                      </a:r>
                      <a:r>
                        <a:rPr lang="en-US" altLang="ko-Kore-KR" sz="1400" dirty="0" err="1">
                          <a:solidFill>
                            <a:schemeClr val="tx1"/>
                          </a:solidFill>
                        </a:rPr>
                        <a:t>Fowards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요청이 최종 서버로 향하는 과정에서 다른 </a:t>
                      </a:r>
                      <a:r>
                        <a:rPr lang="ko-KR" altLang="en-US" sz="1400" dirty="0" err="1"/>
                        <a:t>프락시나</a:t>
                      </a:r>
                      <a:r>
                        <a:rPr lang="ko-KR" altLang="en-US" sz="1400" dirty="0"/>
                        <a:t> 게이트웨이로 전달될 수 있는 최대 횟수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TRACE</a:t>
                      </a:r>
                      <a:r>
                        <a:rPr lang="ko-KR" altLang="en-US" sz="1400" dirty="0"/>
                        <a:t> 메서드와 함께 사용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Proxy-Authorization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Authorization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과 같으나 </a:t>
                      </a:r>
                      <a:r>
                        <a:rPr lang="ko-KR" altLang="en-US" sz="1400" dirty="0" err="1"/>
                        <a:t>프락시에</a:t>
                      </a:r>
                      <a:r>
                        <a:rPr lang="ko-KR" altLang="en-US" sz="1400" dirty="0"/>
                        <a:t> 인증할 때 사용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Proxy-Connection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Connection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과 같으나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프락시와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연결을 맺을 때 사용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45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371210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3.5.3</a:t>
            </a:r>
            <a:r>
              <a:rPr kumimoji="1" lang="ko-KR" altLang="en-US" dirty="0">
                <a:solidFill>
                  <a:schemeClr val="tx2"/>
                </a:solidFill>
              </a:rPr>
              <a:t> 응답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클라이언트에게 부가정보를 제공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클라이언트가 나중에 더 나은 요청을 할 수 있도록 도와준다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3653879"/>
              </p:ext>
            </p:extLst>
          </p:nvPr>
        </p:nvGraphicFramePr>
        <p:xfrm>
          <a:off x="199697" y="2039690"/>
          <a:ext cx="1177694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Age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응답이 얼마나 오래되었는지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응답이 중개자를 통해서 왔음을 암시</a:t>
                      </a:r>
                      <a:r>
                        <a:rPr lang="en-US" altLang="ko-KR" sz="1400" dirty="0"/>
                        <a:t>)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Public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서버가 특정 리소스에 대해 지원하는 요청 메서드의 목록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최신 명세에서 </a:t>
                      </a:r>
                      <a:r>
                        <a:rPr lang="ko-KR" altLang="en-US" sz="1400" dirty="0" err="1">
                          <a:solidFill>
                            <a:srgbClr val="FF0000"/>
                          </a:solidFill>
                        </a:rPr>
                        <a:t>빠져있음</a:t>
                      </a:r>
                      <a:r>
                        <a:rPr lang="en-US" altLang="ko-KR" sz="1400" dirty="0"/>
                        <a:t>)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Retry-After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현재 리소스가 사용 불가한 경우 언제 사용 가능한지를 알려주는 날짜 혹은 시각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912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Server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 애플리케이션의 이름과 버전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005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Title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HTML </a:t>
                      </a:r>
                      <a:r>
                        <a:rPr lang="ko-KR" altLang="en-US" sz="1400" dirty="0"/>
                        <a:t>문서에 주어진 것과 같은 제목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167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Warning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사유 구절에 있는 것보다 자세한 경고 메시지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878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4885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.4</a:t>
            </a:r>
            <a:r>
              <a:rPr kumimoji="1" lang="ko-KR" altLang="en-US" dirty="0">
                <a:solidFill>
                  <a:schemeClr val="tx2"/>
                </a:solidFill>
              </a:rPr>
              <a:t> 트랜잭션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트랜잭션 </a:t>
            </a:r>
            <a:r>
              <a:rPr kumimoji="1" lang="en-US" altLang="ko-KR" dirty="0">
                <a:solidFill>
                  <a:schemeClr val="tx2"/>
                </a:solidFill>
              </a:rPr>
              <a:t>=</a:t>
            </a:r>
            <a:r>
              <a:rPr kumimoji="1" lang="ko-KR" altLang="en-US" dirty="0">
                <a:solidFill>
                  <a:schemeClr val="tx2"/>
                </a:solidFill>
              </a:rPr>
              <a:t> 요청 명령 </a:t>
            </a:r>
            <a:r>
              <a:rPr kumimoji="1" lang="en-US" altLang="ko-KR" dirty="0">
                <a:solidFill>
                  <a:schemeClr val="tx2"/>
                </a:solidFill>
              </a:rPr>
              <a:t>+</a:t>
            </a:r>
            <a:r>
              <a:rPr kumimoji="1" lang="ko-KR" altLang="en-US" dirty="0">
                <a:solidFill>
                  <a:schemeClr val="tx2"/>
                </a:solidFill>
              </a:rPr>
              <a:t> 응답 결과</a:t>
            </a:r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메시지라고 불리는 정형화된 데이터 덩어리를 이용해 이루어진다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A638AB-A25D-BA44-BD4A-E4D7FB044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34" y="3073099"/>
            <a:ext cx="9861073" cy="313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9221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3.5.3</a:t>
            </a:r>
            <a:r>
              <a:rPr kumimoji="1" lang="ko-KR" altLang="en-US" dirty="0">
                <a:solidFill>
                  <a:schemeClr val="tx2"/>
                </a:solidFill>
              </a:rPr>
              <a:t> 응답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협상 헤더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서버에 선택할 수 있는 리소스가 여럿인 경우 어떤 것을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선택할지에</a:t>
            </a:r>
            <a:r>
              <a:rPr kumimoji="1" lang="ko-KR" altLang="en-US" sz="1400" dirty="0">
                <a:solidFill>
                  <a:schemeClr val="tx2"/>
                </a:solidFill>
              </a:rPr>
              <a:t> 대한 협상을 지원하는 헤더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2790443"/>
              </p:ext>
            </p:extLst>
          </p:nvPr>
        </p:nvGraphicFramePr>
        <p:xfrm>
          <a:off x="199697" y="3195824"/>
          <a:ext cx="1177694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Accept-Range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서버가 지원에 대해 받아들일 수 있는 범위의 형태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Vary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서버가 확인해보아야 하고 그렇기 때문에 응답에 영향을 줄 수 있는 헤더들의 목록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042841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3.5.3</a:t>
            </a:r>
            <a:r>
              <a:rPr kumimoji="1" lang="ko-KR" altLang="en-US" dirty="0">
                <a:solidFill>
                  <a:schemeClr val="tx2"/>
                </a:solidFill>
              </a:rPr>
              <a:t> 응답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응답 보안 헤더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인증요구</a:t>
            </a:r>
            <a:r>
              <a:rPr kumimoji="1" lang="en-US" altLang="ko-KR" sz="1400" dirty="0">
                <a:solidFill>
                  <a:schemeClr val="tx2"/>
                </a:solidFill>
              </a:rPr>
              <a:t>/</a:t>
            </a:r>
            <a:r>
              <a:rPr kumimoji="1" lang="ko-KR" altLang="en-US" sz="1400" dirty="0">
                <a:solidFill>
                  <a:schemeClr val="tx2"/>
                </a:solidFill>
              </a:rPr>
              <a:t>응답 체계의 응답 측 헤더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1845505"/>
              </p:ext>
            </p:extLst>
          </p:nvPr>
        </p:nvGraphicFramePr>
        <p:xfrm>
          <a:off x="199697" y="3195824"/>
          <a:ext cx="11776948" cy="20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Proxy-</a:t>
                      </a:r>
                      <a:r>
                        <a:rPr lang="en-US" altLang="ko-Kore-KR" sz="1400" dirty="0" err="1">
                          <a:solidFill>
                            <a:schemeClr val="tx1"/>
                          </a:solidFill>
                        </a:rPr>
                        <a:t>Authetificate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 err="1"/>
                        <a:t>프락시에서</a:t>
                      </a:r>
                      <a:r>
                        <a:rPr lang="ko-KR" altLang="en-US" sz="1400" dirty="0"/>
                        <a:t> 클라이언트로 보낸 </a:t>
                      </a:r>
                      <a:r>
                        <a:rPr lang="ko-KR" altLang="en-US" sz="1400" dirty="0" err="1"/>
                        <a:t>인증요구의</a:t>
                      </a:r>
                      <a:r>
                        <a:rPr lang="ko-KR" altLang="en-US" sz="1400" dirty="0"/>
                        <a:t> 목록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Set-Cookie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진짜 보안 헤더는 아니지만 보안에 영향을 줄 수 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서버가 클라이언트를 인증할 수 있도록 클라이언트 측에 토큰을 설정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Set-Cookie2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Set-Cookie</a:t>
                      </a:r>
                      <a:r>
                        <a:rPr lang="ko-KR" altLang="en-US" sz="1400" dirty="0"/>
                        <a:t>와 비슷함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87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WWW-</a:t>
                      </a:r>
                      <a:r>
                        <a:rPr lang="en-US" altLang="ko-Kore-KR" sz="1400" dirty="0" err="1">
                          <a:solidFill>
                            <a:schemeClr val="tx1"/>
                          </a:solidFill>
                        </a:rPr>
                        <a:t>Authetificate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서버에서 클라이언트로 보낸 </a:t>
                      </a:r>
                      <a:r>
                        <a:rPr lang="ko-KR" altLang="en-US" sz="1400" dirty="0" err="1"/>
                        <a:t>인증요구의</a:t>
                      </a:r>
                      <a:r>
                        <a:rPr lang="ko-KR" altLang="en-US" sz="1400" dirty="0"/>
                        <a:t> 목록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004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503265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 err="1">
                <a:solidFill>
                  <a:schemeClr val="tx2"/>
                </a:solidFill>
              </a:rPr>
              <a:t>엔터티에</a:t>
            </a:r>
            <a:r>
              <a:rPr kumimoji="1" lang="ko-KR" altLang="en-US" sz="1400" dirty="0">
                <a:solidFill>
                  <a:schemeClr val="tx2"/>
                </a:solidFill>
              </a:rPr>
              <a:t> 대해 설명하는 헤더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요청과 응답 모두에 포함될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542205"/>
              </p:ext>
            </p:extLst>
          </p:nvPr>
        </p:nvGraphicFramePr>
        <p:xfrm>
          <a:off x="199697" y="2039690"/>
          <a:ext cx="11776948" cy="125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Allow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이 </a:t>
                      </a:r>
                      <a:r>
                        <a:rPr lang="ko-KR" altLang="en-US" sz="1400" dirty="0" err="1"/>
                        <a:t>엔터티에</a:t>
                      </a:r>
                      <a:r>
                        <a:rPr lang="ko-KR" altLang="en-US" sz="1400" dirty="0"/>
                        <a:t> 대해 수행할 수 있는 요청 메서드들을 나열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Location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클라이언트에게 </a:t>
                      </a:r>
                      <a:r>
                        <a:rPr lang="ko-KR" altLang="en-US" sz="1400" dirty="0" err="1"/>
                        <a:t>엔터티가</a:t>
                      </a:r>
                      <a:r>
                        <a:rPr lang="ko-KR" altLang="en-US" sz="1400" dirty="0"/>
                        <a:t> 실제로 어디에 위치하고 있는지 알려준다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주로 수신자에게 리소스에 대한 새로운 위치를 알려줄 때 사용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177432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콘텐츠 헤더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 err="1">
                <a:solidFill>
                  <a:schemeClr val="tx2"/>
                </a:solidFill>
              </a:rPr>
              <a:t>엔터티의</a:t>
            </a:r>
            <a:r>
              <a:rPr kumimoji="1" lang="ko-KR" altLang="en-US" sz="1400" dirty="0">
                <a:solidFill>
                  <a:schemeClr val="tx2"/>
                </a:solidFill>
              </a:rPr>
              <a:t> 콘텐츠에 대한 구체적인 정보 제공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9707470"/>
              </p:ext>
            </p:extLst>
          </p:nvPr>
        </p:nvGraphicFramePr>
        <p:xfrm>
          <a:off x="199697" y="2848983"/>
          <a:ext cx="11776948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Content-Base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본문의 상대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을 처리하기 위한 기저</a:t>
                      </a:r>
                      <a:r>
                        <a:rPr lang="en-US" altLang="ko-KR" sz="1400" dirty="0"/>
                        <a:t> URL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Content-Encoding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본문에 적용된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인코딩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Content-</a:t>
                      </a:r>
                      <a:r>
                        <a:rPr lang="en-US" altLang="ko-Kore-KR" sz="1400" dirty="0" err="1">
                          <a:solidFill>
                            <a:schemeClr val="tx1"/>
                          </a:solidFill>
                        </a:rPr>
                        <a:t>Languge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본문을 이해하는데 가장 적절한 자연어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87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Content-Length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본문의 길이나 크기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004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Content-Location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리소스가</a:t>
                      </a:r>
                      <a:r>
                        <a:rPr lang="ko-KR" altLang="en-US" sz="1400" dirty="0"/>
                        <a:t> 실제로 어디에 위치하는지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582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Content-MD5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본문의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MD5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체크섬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519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Content-Range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전체</a:t>
                      </a:r>
                      <a:r>
                        <a:rPr lang="ko-KR" altLang="en-US" sz="1400" dirty="0"/>
                        <a:t> 리소스에서 이 </a:t>
                      </a:r>
                      <a:r>
                        <a:rPr lang="ko-KR" altLang="en-US" sz="1400" dirty="0" err="1"/>
                        <a:t>엔터티가</a:t>
                      </a:r>
                      <a:r>
                        <a:rPr lang="ko-KR" altLang="en-US" sz="1400" dirty="0"/>
                        <a:t> 해당하는 범위를 바이트 단위로 표현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88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Content-Type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이</a:t>
                      </a:r>
                      <a:r>
                        <a:rPr lang="ko-KR" altLang="en-US" sz="1400" dirty="0"/>
                        <a:t> 본문이 어떤 종류의 객체인지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380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722453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</a:t>
            </a:r>
            <a:r>
              <a:rPr kumimoji="1" lang="ko-KR" altLang="en-US" sz="1400" b="1" dirty="0" err="1">
                <a:solidFill>
                  <a:schemeClr val="tx2"/>
                </a:solidFill>
              </a:rPr>
              <a:t>캐싱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헤더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캐싱에</a:t>
            </a:r>
            <a:r>
              <a:rPr kumimoji="1" lang="ko-KR" altLang="en-US" sz="1400" dirty="0">
                <a:solidFill>
                  <a:schemeClr val="tx2"/>
                </a:solidFill>
              </a:rPr>
              <a:t> 대한 정보 제공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0079628"/>
              </p:ext>
            </p:extLst>
          </p:nvPr>
        </p:nvGraphicFramePr>
        <p:xfrm>
          <a:off x="199697" y="2848983"/>
          <a:ext cx="1177694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 err="1">
                          <a:solidFill>
                            <a:schemeClr val="tx1"/>
                          </a:solidFill>
                        </a:rPr>
                        <a:t>Etag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이 </a:t>
                      </a:r>
                      <a:r>
                        <a:rPr lang="ko-KR" altLang="en-US" sz="1400" dirty="0" err="1"/>
                        <a:t>엔터티에</a:t>
                      </a:r>
                      <a:r>
                        <a:rPr lang="ko-KR" altLang="en-US" sz="1400" dirty="0"/>
                        <a:t> 대한 </a:t>
                      </a:r>
                      <a:r>
                        <a:rPr lang="ko-KR" altLang="en-US" sz="1400" dirty="0" err="1"/>
                        <a:t>엔터티</a:t>
                      </a:r>
                      <a:r>
                        <a:rPr lang="ko-KR" altLang="en-US" sz="1400" dirty="0"/>
                        <a:t> 태그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Expire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엔터티가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더이상 유효하지 않아 원본을 다시 받아와야 하는 일시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Last-Modified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가장 최근 </a:t>
                      </a:r>
                      <a:r>
                        <a:rPr lang="ko-KR" altLang="en-US" sz="1400" dirty="0" err="1"/>
                        <a:t>언터티가</a:t>
                      </a:r>
                      <a:r>
                        <a:rPr lang="ko-KR" altLang="en-US" sz="1400" dirty="0"/>
                        <a:t> 변경된 일시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879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349743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3.6</a:t>
            </a:r>
            <a:r>
              <a:rPr kumimoji="1" lang="ko-KR" altLang="en-US" dirty="0">
                <a:solidFill>
                  <a:schemeClr val="tx2"/>
                </a:solidFill>
              </a:rPr>
              <a:t> 추가 정보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solidFill>
                  <a:schemeClr val="tx2"/>
                </a:solidFill>
                <a:hlinkClick r:id="rId2"/>
              </a:rPr>
              <a:t>http://www.w3.org/Protocols/rfc2616/rfc2616.txt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en-US" altLang="ko-Kore-KR" dirty="0">
                <a:solidFill>
                  <a:schemeClr val="tx2"/>
                </a:solidFill>
              </a:rPr>
              <a:t>HTTP Pocket Reference (</a:t>
            </a:r>
            <a:r>
              <a:rPr kumimoji="1" lang="ko-KR" altLang="en-US" dirty="0">
                <a:solidFill>
                  <a:schemeClr val="tx2"/>
                </a:solidFill>
              </a:rPr>
              <a:t>도서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en-US" altLang="ko-Kore-KR" dirty="0">
                <a:solidFill>
                  <a:schemeClr val="tx2"/>
                </a:solidFill>
                <a:hlinkClick r:id="rId3"/>
              </a:rPr>
              <a:t>http://www.w3.org/Protocols</a:t>
            </a:r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ko-KR" altLang="en-US" dirty="0" err="1">
                <a:solidFill>
                  <a:schemeClr val="tx2"/>
                </a:solidFill>
              </a:rPr>
              <a:t>엔터티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en-US" altLang="ko-Kore-KR" dirty="0">
                <a:solidFill>
                  <a:schemeClr val="tx2"/>
                </a:solidFill>
              </a:rPr>
              <a:t>Entity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독립적인 정보 단위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01124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50" name="Rectangle 249">
            <a:extLst>
              <a:ext uri="{FF2B5EF4-FFF2-40B4-BE49-F238E27FC236}">
                <a16:creationId xmlns:a16="http://schemas.microsoft.com/office/drawing/2014/main" id="{AE48DA02-E241-4947-810D-D50F143A6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4" name="Right Triangle 253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6AFF3735-7999-4181-8D28-8B7A6520D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77594" y="-1"/>
            <a:ext cx="4343876" cy="1319545"/>
          </a:xfrm>
          <a:custGeom>
            <a:avLst/>
            <a:gdLst>
              <a:gd name="connsiteX0" fmla="*/ 0 w 4343876"/>
              <a:gd name="connsiteY0" fmla="*/ 0 h 1319545"/>
              <a:gd name="connsiteX1" fmla="*/ 998131 w 4343876"/>
              <a:gd name="connsiteY1" fmla="*/ 0 h 1319545"/>
              <a:gd name="connsiteX2" fmla="*/ 1019043 w 4343876"/>
              <a:gd name="connsiteY2" fmla="*/ 23009 h 1319545"/>
              <a:gd name="connsiteX3" fmla="*/ 2171937 w 4343876"/>
              <a:gd name="connsiteY3" fmla="*/ 500553 h 1319545"/>
              <a:gd name="connsiteX4" fmla="*/ 3324831 w 4343876"/>
              <a:gd name="connsiteY4" fmla="*/ 23009 h 1319545"/>
              <a:gd name="connsiteX5" fmla="*/ 3345743 w 4343876"/>
              <a:gd name="connsiteY5" fmla="*/ 0 h 1319545"/>
              <a:gd name="connsiteX6" fmla="*/ 4343876 w 4343876"/>
              <a:gd name="connsiteY6" fmla="*/ 0 h 1319545"/>
              <a:gd name="connsiteX7" fmla="*/ 4325735 w 4343876"/>
              <a:gd name="connsiteY7" fmla="*/ 37659 h 1319545"/>
              <a:gd name="connsiteX8" fmla="*/ 2171938 w 4343876"/>
              <a:gd name="connsiteY8" fmla="*/ 1319545 h 1319545"/>
              <a:gd name="connsiteX9" fmla="*/ 18141 w 4343876"/>
              <a:gd name="connsiteY9" fmla="*/ 37659 h 131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43876" h="1319545">
                <a:moveTo>
                  <a:pt x="0" y="0"/>
                </a:moveTo>
                <a:lnTo>
                  <a:pt x="998131" y="0"/>
                </a:lnTo>
                <a:lnTo>
                  <a:pt x="1019043" y="23009"/>
                </a:lnTo>
                <a:cubicBezTo>
                  <a:pt x="1314094" y="318060"/>
                  <a:pt x="1721704" y="500553"/>
                  <a:pt x="2171937" y="500553"/>
                </a:cubicBezTo>
                <a:cubicBezTo>
                  <a:pt x="2622170" y="500553"/>
                  <a:pt x="3029780" y="318060"/>
                  <a:pt x="3324831" y="23009"/>
                </a:cubicBezTo>
                <a:lnTo>
                  <a:pt x="3345743" y="0"/>
                </a:lnTo>
                <a:lnTo>
                  <a:pt x="4343876" y="0"/>
                </a:lnTo>
                <a:lnTo>
                  <a:pt x="4325735" y="37659"/>
                </a:lnTo>
                <a:cubicBezTo>
                  <a:pt x="3910950" y="801208"/>
                  <a:pt x="3101976" y="1319545"/>
                  <a:pt x="2171938" y="1319545"/>
                </a:cubicBezTo>
                <a:cubicBezTo>
                  <a:pt x="1241900" y="1319545"/>
                  <a:pt x="432926" y="801208"/>
                  <a:pt x="18141" y="37659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7CC415D0-B82F-4FA1-9253-C6293E3D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38899" y="5113576"/>
            <a:ext cx="2863499" cy="1744424"/>
          </a:xfrm>
          <a:custGeom>
            <a:avLst/>
            <a:gdLst>
              <a:gd name="connsiteX0" fmla="*/ 518179 w 2863499"/>
              <a:gd name="connsiteY0" fmla="*/ 0 h 1744424"/>
              <a:gd name="connsiteX1" fmla="*/ 2857488 w 2863499"/>
              <a:gd name="connsiteY1" fmla="*/ 1721045 h 1744424"/>
              <a:gd name="connsiteX2" fmla="*/ 2863499 w 2863499"/>
              <a:gd name="connsiteY2" fmla="*/ 1744424 h 1744424"/>
              <a:gd name="connsiteX3" fmla="*/ 1986591 w 2863499"/>
              <a:gd name="connsiteY3" fmla="*/ 1744424 h 1744424"/>
              <a:gd name="connsiteX4" fmla="*/ 1951831 w 2863499"/>
              <a:gd name="connsiteY4" fmla="*/ 1672267 h 1744424"/>
              <a:gd name="connsiteX5" fmla="*/ 518178 w 2863499"/>
              <a:gd name="connsiteY5" fmla="*/ 818992 h 1744424"/>
              <a:gd name="connsiteX6" fmla="*/ 33336 w 2863499"/>
              <a:gd name="connsiteY6" fmla="*/ 892293 h 1744424"/>
              <a:gd name="connsiteX7" fmla="*/ 0 w 2863499"/>
              <a:gd name="connsiteY7" fmla="*/ 904495 h 1744424"/>
              <a:gd name="connsiteX8" fmla="*/ 0 w 2863499"/>
              <a:gd name="connsiteY8" fmla="*/ 56072 h 1744424"/>
              <a:gd name="connsiteX9" fmla="*/ 24534 w 2863499"/>
              <a:gd name="connsiteY9" fmla="*/ 49764 h 1744424"/>
              <a:gd name="connsiteX10" fmla="*/ 518179 w 2863499"/>
              <a:gd name="connsiteY10" fmla="*/ 0 h 174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3499" h="1744424">
                <a:moveTo>
                  <a:pt x="518179" y="0"/>
                </a:moveTo>
                <a:cubicBezTo>
                  <a:pt x="1617315" y="0"/>
                  <a:pt x="2547362" y="723959"/>
                  <a:pt x="2857488" y="1721045"/>
                </a:cubicBezTo>
                <a:lnTo>
                  <a:pt x="2863499" y="1744424"/>
                </a:lnTo>
                <a:lnTo>
                  <a:pt x="1986591" y="1744424"/>
                </a:lnTo>
                <a:lnTo>
                  <a:pt x="1951831" y="1672267"/>
                </a:lnTo>
                <a:cubicBezTo>
                  <a:pt x="1675734" y="1164018"/>
                  <a:pt x="1137249" y="818992"/>
                  <a:pt x="518178" y="818992"/>
                </a:cubicBezTo>
                <a:cubicBezTo>
                  <a:pt x="349341" y="818992"/>
                  <a:pt x="186497" y="844655"/>
                  <a:pt x="33336" y="892293"/>
                </a:cubicBezTo>
                <a:lnTo>
                  <a:pt x="0" y="904495"/>
                </a:lnTo>
                <a:lnTo>
                  <a:pt x="0" y="56072"/>
                </a:lnTo>
                <a:lnTo>
                  <a:pt x="24534" y="49764"/>
                </a:lnTo>
                <a:cubicBezTo>
                  <a:pt x="183986" y="17135"/>
                  <a:pt x="349081" y="0"/>
                  <a:pt x="518179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E6351AC-8B9F-C24E-BD43-30B5B10D5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3" y="1282655"/>
            <a:ext cx="6555066" cy="44540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5400" dirty="0"/>
              <a:t>4</a:t>
            </a:r>
            <a:r>
              <a:rPr kumimoji="1" lang="ko-KR" altLang="en-US" sz="5400" dirty="0"/>
              <a:t>장</a:t>
            </a:r>
            <a:r>
              <a:rPr kumimoji="1" lang="en-US" altLang="ko-KR" sz="5400" dirty="0"/>
              <a:t>. </a:t>
            </a:r>
            <a:r>
              <a:rPr kumimoji="1" lang="ko-KR" altLang="en-US" sz="5400" dirty="0"/>
              <a:t>커넥션 관리</a:t>
            </a:r>
            <a:endParaRPr kumimoji="1" lang="en-US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32990705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9" name="Rectangle 9">
            <a:extLst>
              <a:ext uri="{FF2B5EF4-FFF2-40B4-BE49-F238E27FC236}">
                <a16:creationId xmlns:a16="http://schemas.microsoft.com/office/drawing/2014/main" id="{171D79C9-FD78-4D11-A424-0002509BD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B6DB01C-9C1F-4164-99EC-F0C2A75CD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00" y="10905"/>
            <a:ext cx="2452128" cy="3034118"/>
          </a:xfrm>
          <a:custGeom>
            <a:avLst/>
            <a:gdLst>
              <a:gd name="connsiteX0" fmla="*/ 1346716 w 2452128"/>
              <a:gd name="connsiteY0" fmla="*/ 0 h 3034118"/>
              <a:gd name="connsiteX1" fmla="*/ 2306895 w 2452128"/>
              <a:gd name="connsiteY1" fmla="*/ 0 h 3034118"/>
              <a:gd name="connsiteX2" fmla="*/ 2351179 w 2452128"/>
              <a:gd name="connsiteY2" fmla="*/ 120993 h 3034118"/>
              <a:gd name="connsiteX3" fmla="*/ 2452128 w 2452128"/>
              <a:gd name="connsiteY3" fmla="*/ 788709 h 3034118"/>
              <a:gd name="connsiteX4" fmla="*/ 206719 w 2452128"/>
              <a:gd name="connsiteY4" fmla="*/ 3034118 h 3034118"/>
              <a:gd name="connsiteX5" fmla="*/ 0 w 2452128"/>
              <a:gd name="connsiteY5" fmla="*/ 3023680 h 3034118"/>
              <a:gd name="connsiteX6" fmla="*/ 0 w 2452128"/>
              <a:gd name="connsiteY6" fmla="*/ 2158450 h 3034118"/>
              <a:gd name="connsiteX7" fmla="*/ 64926 w 2452128"/>
              <a:gd name="connsiteY7" fmla="*/ 2168359 h 3034118"/>
              <a:gd name="connsiteX8" fmla="*/ 206719 w 2452128"/>
              <a:gd name="connsiteY8" fmla="*/ 2175519 h 3034118"/>
              <a:gd name="connsiteX9" fmla="*/ 1593529 w 2452128"/>
              <a:gd name="connsiteY9" fmla="*/ 788709 h 3034118"/>
              <a:gd name="connsiteX10" fmla="*/ 1356684 w 2452128"/>
              <a:gd name="connsiteY10" fmla="*/ 13330 h 303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52128" h="3034118">
                <a:moveTo>
                  <a:pt x="1346716" y="0"/>
                </a:moveTo>
                <a:lnTo>
                  <a:pt x="2306895" y="0"/>
                </a:lnTo>
                <a:lnTo>
                  <a:pt x="2351179" y="120993"/>
                </a:lnTo>
                <a:cubicBezTo>
                  <a:pt x="2416786" y="331924"/>
                  <a:pt x="2452128" y="556189"/>
                  <a:pt x="2452128" y="788709"/>
                </a:cubicBezTo>
                <a:cubicBezTo>
                  <a:pt x="2452128" y="2028814"/>
                  <a:pt x="1446824" y="3034118"/>
                  <a:pt x="206719" y="3034118"/>
                </a:cubicBezTo>
                <a:lnTo>
                  <a:pt x="0" y="3023680"/>
                </a:lnTo>
                <a:lnTo>
                  <a:pt x="0" y="2158450"/>
                </a:lnTo>
                <a:lnTo>
                  <a:pt x="64926" y="2168359"/>
                </a:lnTo>
                <a:cubicBezTo>
                  <a:pt x="111546" y="2173094"/>
                  <a:pt x="158850" y="2175519"/>
                  <a:pt x="206719" y="2175519"/>
                </a:cubicBezTo>
                <a:cubicBezTo>
                  <a:pt x="972633" y="2175519"/>
                  <a:pt x="1593529" y="1554623"/>
                  <a:pt x="1593529" y="788709"/>
                </a:cubicBezTo>
                <a:cubicBezTo>
                  <a:pt x="1593529" y="501491"/>
                  <a:pt x="1506216" y="234667"/>
                  <a:pt x="1356684" y="1333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19796AB-81F4-4FC8-8171-F4BECA869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4240" y="0"/>
            <a:ext cx="4893352" cy="2394886"/>
          </a:xfrm>
          <a:custGeom>
            <a:avLst/>
            <a:gdLst>
              <a:gd name="connsiteX0" fmla="*/ 0 w 4893352"/>
              <a:gd name="connsiteY0" fmla="*/ 0 h 2394886"/>
              <a:gd name="connsiteX1" fmla="*/ 818991 w 4893352"/>
              <a:gd name="connsiteY1" fmla="*/ 0 h 2394886"/>
              <a:gd name="connsiteX2" fmla="*/ 824655 w 4893352"/>
              <a:gd name="connsiteY2" fmla="*/ 112159 h 2394886"/>
              <a:gd name="connsiteX3" fmla="*/ 2446675 w 4893352"/>
              <a:gd name="connsiteY3" fmla="*/ 1575894 h 2394886"/>
              <a:gd name="connsiteX4" fmla="*/ 4068695 w 4893352"/>
              <a:gd name="connsiteY4" fmla="*/ 112159 h 2394886"/>
              <a:gd name="connsiteX5" fmla="*/ 4074359 w 4893352"/>
              <a:gd name="connsiteY5" fmla="*/ 0 h 2394886"/>
              <a:gd name="connsiteX6" fmla="*/ 4893352 w 4893352"/>
              <a:gd name="connsiteY6" fmla="*/ 0 h 2394886"/>
              <a:gd name="connsiteX7" fmla="*/ 4883460 w 4893352"/>
              <a:gd name="connsiteY7" fmla="*/ 195896 h 2394886"/>
              <a:gd name="connsiteX8" fmla="*/ 2446676 w 4893352"/>
              <a:gd name="connsiteY8" fmla="*/ 2394886 h 2394886"/>
              <a:gd name="connsiteX9" fmla="*/ 9892 w 4893352"/>
              <a:gd name="connsiteY9" fmla="*/ 195896 h 239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93352" h="2394886">
                <a:moveTo>
                  <a:pt x="0" y="0"/>
                </a:moveTo>
                <a:lnTo>
                  <a:pt x="818991" y="0"/>
                </a:lnTo>
                <a:lnTo>
                  <a:pt x="824655" y="112159"/>
                </a:lnTo>
                <a:cubicBezTo>
                  <a:pt x="908150" y="934317"/>
                  <a:pt x="1602488" y="1575894"/>
                  <a:pt x="2446675" y="1575894"/>
                </a:cubicBezTo>
                <a:cubicBezTo>
                  <a:pt x="3290862" y="1575894"/>
                  <a:pt x="3985201" y="934317"/>
                  <a:pt x="4068695" y="112159"/>
                </a:cubicBezTo>
                <a:lnTo>
                  <a:pt x="4074359" y="0"/>
                </a:lnTo>
                <a:lnTo>
                  <a:pt x="4893352" y="0"/>
                </a:lnTo>
                <a:lnTo>
                  <a:pt x="4883460" y="195896"/>
                </a:lnTo>
                <a:cubicBezTo>
                  <a:pt x="4758025" y="1431036"/>
                  <a:pt x="3714910" y="2394886"/>
                  <a:pt x="2446676" y="2394886"/>
                </a:cubicBezTo>
                <a:cubicBezTo>
                  <a:pt x="1178442" y="2394886"/>
                  <a:pt x="135328" y="1431036"/>
                  <a:pt x="9892" y="1958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5" y="3546697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4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4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4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FAAADE-6777-084B-BF14-979E1403B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9439" y="728906"/>
            <a:ext cx="10202707" cy="55384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애플리케이션 개발을 위해서는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커넥션과 그것이 어떻게 사용되는지에 대해 잘 이해해야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ko-Kore-KR" altLang="en-US" dirty="0">
                <a:solidFill>
                  <a:schemeClr val="tx2"/>
                </a:solidFill>
              </a:rPr>
              <a:t>이</a:t>
            </a:r>
            <a:r>
              <a:rPr kumimoji="1" lang="ko-KR" altLang="en-US" dirty="0">
                <a:solidFill>
                  <a:schemeClr val="tx2"/>
                </a:solidFill>
              </a:rPr>
              <a:t> 장에서 다루는 내용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는 어떻게 </a:t>
            </a:r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 커넥션을 사용하는가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 커넥션의 지연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병목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막힘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병렬 커넥션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keep-alive </a:t>
            </a:r>
            <a:r>
              <a:rPr kumimoji="1" lang="ko-KR" altLang="en-US" dirty="0">
                <a:solidFill>
                  <a:schemeClr val="tx2"/>
                </a:solidFill>
              </a:rPr>
              <a:t>커넥션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커넥션 파이프라인을 활용한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최적화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커넥션 관리를 위해 따라야 할 규칙들 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endParaRPr kumimoji="1" lang="ko-Kore-KR" alt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60638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7" name="Right Triangle 56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 커넥션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50" name="Content Placeholder 49">
            <a:extLst>
              <a:ext uri="{FF2B5EF4-FFF2-40B4-BE49-F238E27FC236}">
                <a16:creationId xmlns:a16="http://schemas.microsoft.com/office/drawing/2014/main" id="{6FB0C2B1-2438-DE12-191D-7C070507A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3264832"/>
            <a:ext cx="4419600" cy="2983568"/>
          </a:xfrm>
        </p:spPr>
        <p:txBody>
          <a:bodyPr>
            <a:normAutofit/>
          </a:bodyPr>
          <a:lstStyle/>
          <a:p>
            <a:r>
              <a:rPr kumimoji="1" lang="ko-KR" altLang="en-US" sz="1800" dirty="0">
                <a:solidFill>
                  <a:schemeClr val="tx2"/>
                </a:solidFill>
              </a:rPr>
              <a:t>전 세계의 모든 </a:t>
            </a:r>
            <a:r>
              <a:rPr kumimoji="1" lang="en-US" altLang="ko-KR" sz="1800" dirty="0">
                <a:solidFill>
                  <a:schemeClr val="tx2"/>
                </a:solidFill>
              </a:rPr>
              <a:t>HTTP </a:t>
            </a:r>
            <a:r>
              <a:rPr kumimoji="1" lang="ko-KR" altLang="en-US" sz="1800" dirty="0">
                <a:solidFill>
                  <a:schemeClr val="tx2"/>
                </a:solidFill>
              </a:rPr>
              <a:t>통신은 </a:t>
            </a:r>
            <a:r>
              <a:rPr kumimoji="1" lang="ko-KR" altLang="en-US" sz="1800" dirty="0">
                <a:solidFill>
                  <a:srgbClr val="FF0000"/>
                </a:solidFill>
              </a:rPr>
              <a:t>패킷 교환 네트워크 프로토콜들의 계층화된 집합</a:t>
            </a:r>
            <a:r>
              <a:rPr kumimoji="1" lang="ko-KR" altLang="en-US" sz="1800" dirty="0">
                <a:solidFill>
                  <a:schemeClr val="tx2"/>
                </a:solidFill>
              </a:rPr>
              <a:t>인 </a:t>
            </a:r>
            <a:r>
              <a:rPr kumimoji="1" lang="en-US" altLang="ko-KR" sz="1800" dirty="0">
                <a:solidFill>
                  <a:schemeClr val="tx2"/>
                </a:solidFill>
              </a:rPr>
              <a:t>TCP/IP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800" dirty="0">
                <a:solidFill>
                  <a:schemeClr val="tx2"/>
                </a:solidFill>
              </a:rPr>
              <a:t> 통해 이루어진다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en-US" altLang="ko-KR" sz="1800" dirty="0">
                <a:solidFill>
                  <a:schemeClr val="tx2"/>
                </a:solidFill>
              </a:rPr>
              <a:t>TCP/IP </a:t>
            </a:r>
            <a:r>
              <a:rPr kumimoji="1" lang="ko-KR" altLang="en-US" sz="1800" dirty="0">
                <a:solidFill>
                  <a:schemeClr val="tx2"/>
                </a:solidFill>
              </a:rPr>
              <a:t>커넥션이 맺어지면 메시지들은 손실 혹은 손상되거나 순서가 바뀌지 않고 안전하게 전달된다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  <a:r>
              <a:rPr kumimoji="1" lang="ko-KR" altLang="en-US" sz="1800" dirty="0">
                <a:solidFill>
                  <a:schemeClr val="tx2"/>
                </a:solidFill>
              </a:rPr>
              <a:t> </a:t>
            </a:r>
            <a:endParaRPr kumimoji="1" lang="en-US" altLang="ko-KR" sz="1800" dirty="0">
              <a:solidFill>
                <a:schemeClr val="tx2"/>
              </a:solidFill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8374C83-9195-684B-80D6-B2E82F6ED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841" y="732348"/>
            <a:ext cx="6689553" cy="5541973"/>
          </a:xfrm>
          <a:prstGeom prst="rect">
            <a:avLst/>
          </a:prstGeom>
        </p:spPr>
      </p:pic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30039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9603AD67-39CA-459E-BC28-07416F615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BEBC89B-8399-4BEA-8696-6C4D9FBC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FBA629C-F878-4F9C-80C3-68E1069B4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C7267FB-7505-4C4C-AA6F-DC9E7C3A3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3C583D90-69DF-49C9-80E0-BEF93DB5A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8865E4E-722F-4B81-83CA-7EC201416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6541E5B-569B-4823-8964-72B841FCC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ADC50A6-F902-44B4-855F-D2AB36113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C1EFE79-8238-4803-9B0D-76E92E1E7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CD3AFB37-9423-406C-AC87-1546EEBE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DCE5E39-F84C-487C-942D-542B786BD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526ECE9C-6CE1-4B5C-AC38-3FC59E720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8F13792-A752-4480-AFE4-1D5F0AEA4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5DA32EF3-096C-402F-97D4-C53F34454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06194BE-CB51-4439-BC7D-364B0E35B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15D65C4-4121-4543-AABE-434C76186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7850D33-8B95-4106-8B70-1D38D892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D2D77945-1378-44A8-8BD9-4E5ED4543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DB946DD5-85CE-4074-A88E-6CCA1CD61B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C7B44E61-A227-4805-A1EC-9A4D55D2A8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B364765-A972-4110-8CA1-B4177EFE2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FD49332-C84B-4463-AEC3-CB2BFCC36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D446A43-28E8-481B-ABD8-A934DB12E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EA58CEE-AD35-4EE6-AFDA-3814DA2E2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7271EFE-4402-4580-859A-2D6020BBA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A36999B-7CF7-4CE8-9DE1-0161B8B4E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D8E60B08-6BC4-4F4E-8050-7B18755DA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A382807-7D90-40D5-A4FE-A556F4861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06D01794-3837-4200-996E-C71F14F8B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896D69E-8E02-476C-9D95-5F6B54531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9F36697-B1D1-4E31-8A37-3512C5C00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B973F11-CCB1-4B9F-8527-D6A64575E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732348"/>
            <a:ext cx="5747015" cy="2211993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/>
              <a:t>4.1.1</a:t>
            </a:r>
            <a:r>
              <a:rPr kumimoji="1" lang="ko-KR" altLang="en-US"/>
              <a:t> 신뢰할 수 있는 데이터 전송 통로인 </a:t>
            </a:r>
            <a:r>
              <a:rPr kumimoji="1" lang="en-US" altLang="ko-KR"/>
              <a:t>TCP</a:t>
            </a:r>
            <a:endParaRPr kumimoji="1" lang="ko-Kore-KR" altLang="en-US"/>
          </a:p>
        </p:txBody>
      </p:sp>
      <p:sp>
        <p:nvSpPr>
          <p:cNvPr id="127" name="Right Triangle 126">
            <a:extLst>
              <a:ext uri="{FF2B5EF4-FFF2-40B4-BE49-F238E27FC236}">
                <a16:creationId xmlns:a16="http://schemas.microsoft.com/office/drawing/2014/main" id="{ACD55810-91B1-4240-B7AA-92A996B64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9891" y="-284145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6517" y="732347"/>
            <a:ext cx="4844202" cy="2221879"/>
          </a:xfrm>
        </p:spPr>
        <p:txBody>
          <a:bodyPr anchor="t">
            <a:normAutofit/>
          </a:bodyPr>
          <a:lstStyle/>
          <a:p>
            <a:pPr lvl="1">
              <a:lnSpc>
                <a:spcPct val="104000"/>
              </a:lnSpc>
            </a:pPr>
            <a:r>
              <a:rPr kumimoji="1" lang="en-US" altLang="ko-KR" sz="1800"/>
              <a:t>HTTP </a:t>
            </a:r>
            <a:r>
              <a:rPr kumimoji="1" lang="ko-KR" altLang="en-US" sz="1800"/>
              <a:t>커넥션은 몇몇 사용 규칙을 제외하고는 </a:t>
            </a:r>
            <a:r>
              <a:rPr kumimoji="1" lang="en-US" altLang="ko-KR" sz="1800"/>
              <a:t>TCP</a:t>
            </a:r>
            <a:r>
              <a:rPr kumimoji="1" lang="ko-KR" altLang="en-US" sz="1800"/>
              <a:t> 커넥션에 불과하다</a:t>
            </a:r>
            <a:r>
              <a:rPr kumimoji="1" lang="en-US" altLang="ko-KR" sz="1800"/>
              <a:t>.</a:t>
            </a:r>
          </a:p>
          <a:p>
            <a:pPr lvl="1">
              <a:lnSpc>
                <a:spcPct val="104000"/>
              </a:lnSpc>
            </a:pPr>
            <a:endParaRPr kumimoji="1" lang="en-US" altLang="ko-KR" sz="1800"/>
          </a:p>
          <a:p>
            <a:pPr lvl="1">
              <a:lnSpc>
                <a:spcPct val="104000"/>
              </a:lnSpc>
            </a:pPr>
            <a:endParaRPr kumimoji="1" lang="en-US" altLang="ko-KR" sz="1800"/>
          </a:p>
          <a:p>
            <a:pPr lvl="1">
              <a:lnSpc>
                <a:spcPct val="104000"/>
              </a:lnSpc>
            </a:pPr>
            <a:r>
              <a:rPr kumimoji="1" lang="en-US" altLang="ko-KR" sz="1800"/>
              <a:t>TCP</a:t>
            </a:r>
            <a:r>
              <a:rPr kumimoji="1" lang="ko-KR" altLang="en-US" sz="1800"/>
              <a:t>는 </a:t>
            </a:r>
            <a:r>
              <a:rPr kumimoji="1" lang="en-US" altLang="ko-KR" sz="1800"/>
              <a:t>HTTP</a:t>
            </a:r>
            <a:r>
              <a:rPr kumimoji="1" lang="ko-KR" altLang="en-US" sz="1800"/>
              <a:t>에게 신뢰할 만한 통신 방식을 제공한다</a:t>
            </a:r>
            <a:r>
              <a:rPr kumimoji="1" lang="en-US" altLang="ko-KR" sz="1800"/>
              <a:t>.</a:t>
            </a:r>
          </a:p>
          <a:p>
            <a:pPr lvl="1">
              <a:lnSpc>
                <a:spcPct val="104000"/>
              </a:lnSpc>
            </a:pPr>
            <a:endParaRPr kumimoji="1" lang="en-US" altLang="ko-KR" sz="1800"/>
          </a:p>
          <a:p>
            <a:pPr lvl="1">
              <a:lnSpc>
                <a:spcPct val="104000"/>
              </a:lnSpc>
            </a:pPr>
            <a:endParaRPr kumimoji="1" lang="en-US" altLang="ko-KR" sz="1800"/>
          </a:p>
          <a:p>
            <a:pPr lvl="1">
              <a:lnSpc>
                <a:spcPct val="104000"/>
              </a:lnSpc>
            </a:pPr>
            <a:endParaRPr kumimoji="1" lang="en-US" altLang="ko-KR" sz="1800"/>
          </a:p>
          <a:p>
            <a:pPr lvl="1">
              <a:lnSpc>
                <a:spcPct val="104000"/>
              </a:lnSpc>
            </a:pPr>
            <a:endParaRPr kumimoji="1" lang="en-US" altLang="ko-KR" sz="1800"/>
          </a:p>
          <a:p>
            <a:pPr lvl="1">
              <a:lnSpc>
                <a:spcPct val="104000"/>
              </a:lnSpc>
            </a:pPr>
            <a:endParaRPr kumimoji="1" lang="en-US" altLang="ko-KR" sz="1800"/>
          </a:p>
          <a:p>
            <a:pPr lvl="1">
              <a:lnSpc>
                <a:spcPct val="104000"/>
              </a:lnSpc>
            </a:pPr>
            <a:endParaRPr kumimoji="1" lang="en-US" altLang="ko-KR" sz="1800"/>
          </a:p>
          <a:p>
            <a:pPr lvl="1">
              <a:lnSpc>
                <a:spcPct val="104000"/>
              </a:lnSpc>
            </a:pPr>
            <a:endParaRPr kumimoji="1" lang="en-US" altLang="ko-KR" sz="1800"/>
          </a:p>
          <a:p>
            <a:pPr lvl="1">
              <a:lnSpc>
                <a:spcPct val="104000"/>
              </a:lnSpc>
            </a:pPr>
            <a:endParaRPr kumimoji="1" lang="en-US" altLang="ko-KR" sz="1800"/>
          </a:p>
        </p:txBody>
      </p:sp>
      <p:pic>
        <p:nvPicPr>
          <p:cNvPr id="5" name="그림 4" descr="텍스트, 오래된이(가) 표시된 사진&#10;&#10;자동 생성된 설명">
            <a:extLst>
              <a:ext uri="{FF2B5EF4-FFF2-40B4-BE49-F238E27FC236}">
                <a16:creationId xmlns:a16="http://schemas.microsoft.com/office/drawing/2014/main" id="{1609600F-C669-6040-B781-5FACCFE25C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6" r="12750" b="1"/>
          <a:stretch/>
        </p:blipFill>
        <p:spPr>
          <a:xfrm>
            <a:off x="1" y="3271957"/>
            <a:ext cx="12198212" cy="3599364"/>
          </a:xfrm>
          <a:custGeom>
            <a:avLst/>
            <a:gdLst/>
            <a:ahLst/>
            <a:cxnLst/>
            <a:rect l="l" t="t" r="r" b="b"/>
            <a:pathLst>
              <a:path w="12178449" h="3424057">
                <a:moveTo>
                  <a:pt x="8778628" y="0"/>
                </a:moveTo>
                <a:lnTo>
                  <a:pt x="9096995" y="0"/>
                </a:lnTo>
                <a:lnTo>
                  <a:pt x="9540073" y="10341"/>
                </a:lnTo>
                <a:cubicBezTo>
                  <a:pt x="10154127" y="37036"/>
                  <a:pt x="10847400" y="104023"/>
                  <a:pt x="11653844" y="224215"/>
                </a:cubicBezTo>
                <a:lnTo>
                  <a:pt x="12178449" y="307575"/>
                </a:lnTo>
                <a:lnTo>
                  <a:pt x="12178449" y="3424056"/>
                </a:lnTo>
                <a:lnTo>
                  <a:pt x="0" y="3424057"/>
                </a:lnTo>
                <a:lnTo>
                  <a:pt x="0" y="1093185"/>
                </a:lnTo>
                <a:lnTo>
                  <a:pt x="851945" y="1080793"/>
                </a:lnTo>
                <a:cubicBezTo>
                  <a:pt x="4637202" y="967650"/>
                  <a:pt x="5848483" y="115490"/>
                  <a:pt x="8385751" y="774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64081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.4.1</a:t>
            </a:r>
            <a:r>
              <a:rPr kumimoji="1" lang="ko-KR" altLang="en-US" dirty="0">
                <a:solidFill>
                  <a:schemeClr val="tx2"/>
                </a:solidFill>
              </a:rPr>
              <a:t> 메서드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ore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메서드라고</a:t>
            </a:r>
            <a:r>
              <a:rPr kumimoji="1" lang="ko-KR" altLang="en-US" sz="1400" dirty="0">
                <a:solidFill>
                  <a:schemeClr val="tx2"/>
                </a:solidFill>
              </a:rPr>
              <a:t> 불리는 여러 가지 종류의 명령을 지원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서버에서 취해야 할 동작을 알려주는 역할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모든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요청 메시지는 반드시 하나의 메서드를 갖는다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rgbClr val="002060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961DDDCE-8ADD-9844-A375-424926D6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347345"/>
              </p:ext>
            </p:extLst>
          </p:nvPr>
        </p:nvGraphicFramePr>
        <p:xfrm>
          <a:off x="5612523" y="3553860"/>
          <a:ext cx="6281684" cy="2462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532">
                  <a:extLst>
                    <a:ext uri="{9D8B030D-6E8A-4147-A177-3AD203B41FA5}">
                      <a16:colId xmlns:a16="http://schemas.microsoft.com/office/drawing/2014/main" val="4273552455"/>
                    </a:ext>
                  </a:extLst>
                </a:gridCol>
                <a:gridCol w="4726152">
                  <a:extLst>
                    <a:ext uri="{9D8B030D-6E8A-4147-A177-3AD203B41FA5}">
                      <a16:colId xmlns:a16="http://schemas.microsoft.com/office/drawing/2014/main" val="1328116747"/>
                    </a:ext>
                  </a:extLst>
                </a:gridCol>
              </a:tblGrid>
              <a:tr h="313947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HTTP</a:t>
                      </a:r>
                      <a:r>
                        <a:rPr lang="ko-KR" altLang="en-US" sz="1400" dirty="0"/>
                        <a:t> 메서드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112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GET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서버에서 클라이언트로 지정한 리소스를 보내라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794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PUT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클라이언트에서</a:t>
                      </a:r>
                      <a:r>
                        <a:rPr lang="ko-KR" altLang="en-US" sz="1400" dirty="0"/>
                        <a:t> 서버로 보낸 데이터를 지정한 이름의 리소스로 저장하라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682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DELETE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지정한</a:t>
                      </a:r>
                      <a:r>
                        <a:rPr lang="ko-KR" altLang="en-US" sz="1400" dirty="0"/>
                        <a:t> 리소스를 삭제하라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02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POST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클라이언트</a:t>
                      </a:r>
                      <a:r>
                        <a:rPr lang="ko-KR" altLang="en-US" sz="1400" dirty="0"/>
                        <a:t> 데이터를 서버 게이트웨이 애플리케이션으로 보내라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049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HEAD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지정한</a:t>
                      </a:r>
                      <a:r>
                        <a:rPr lang="ko-KR" altLang="en-US" sz="1400" dirty="0"/>
                        <a:t> 리소스에 대한 응답에서 </a:t>
                      </a:r>
                      <a:r>
                        <a:rPr lang="en-US" altLang="ko-KR" sz="1400" dirty="0"/>
                        <a:t>HTTP </a:t>
                      </a:r>
                      <a:r>
                        <a:rPr lang="ko-KR" altLang="en-US" sz="1400" dirty="0"/>
                        <a:t>헤더 부분만 보내라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077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279065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4.1.2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 스트림은 세그먼트로 나뉘어 </a:t>
            </a:r>
            <a:r>
              <a:rPr kumimoji="1" lang="en-US" altLang="ko-KR" dirty="0">
                <a:solidFill>
                  <a:schemeClr val="tx2"/>
                </a:solidFill>
              </a:rPr>
              <a:t>IP </a:t>
            </a:r>
            <a:r>
              <a:rPr kumimoji="1" lang="ko-KR" altLang="en-US" dirty="0">
                <a:solidFill>
                  <a:schemeClr val="tx2"/>
                </a:solidFill>
              </a:rPr>
              <a:t>패킷을 통해 전송된다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는 </a:t>
            </a:r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>
                <a:solidFill>
                  <a:schemeClr val="tx2"/>
                </a:solidFill>
              </a:rPr>
              <a:t>패킷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ko-KR" altLang="en-US" sz="1400" dirty="0">
                <a:solidFill>
                  <a:schemeClr val="tx2"/>
                </a:solidFill>
              </a:rPr>
              <a:t>혹은 </a:t>
            </a:r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데이터그램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  <a:r>
              <a:rPr kumimoji="1" lang="ko-KR" altLang="en-US" sz="1400" dirty="0">
                <a:solidFill>
                  <a:schemeClr val="tx2"/>
                </a:solidFill>
              </a:rPr>
              <a:t>이라고 불리는 작은 조각을 통해 데이터를 전송한다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는 </a:t>
            </a:r>
            <a:r>
              <a:rPr kumimoji="1" lang="en-US" altLang="ko-KR" sz="1400" dirty="0">
                <a:solidFill>
                  <a:schemeClr val="tx2"/>
                </a:solidFill>
              </a:rPr>
              <a:t>IP, TCP, HTTP</a:t>
            </a:r>
            <a:r>
              <a:rPr kumimoji="1" lang="ko-KR" altLang="en-US" sz="1400" dirty="0">
                <a:solidFill>
                  <a:schemeClr val="tx2"/>
                </a:solidFill>
              </a:rPr>
              <a:t>로 구성된 프로토콜 스택에서 최상위 계층이다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HTTPS</a:t>
            </a:r>
            <a:r>
              <a:rPr kumimoji="1" lang="ko-KR" altLang="en-US" sz="1400" dirty="0">
                <a:solidFill>
                  <a:schemeClr val="tx2"/>
                </a:solidFill>
              </a:rPr>
              <a:t>는 </a:t>
            </a:r>
            <a:r>
              <a:rPr kumimoji="1" lang="en-US" altLang="ko-KR" sz="1400" dirty="0">
                <a:solidFill>
                  <a:schemeClr val="tx2"/>
                </a:solidFill>
              </a:rPr>
              <a:t>TLS</a:t>
            </a:r>
            <a:r>
              <a:rPr kumimoji="1" lang="ko-KR" altLang="en-US" sz="1400" dirty="0">
                <a:solidFill>
                  <a:schemeClr val="tx2"/>
                </a:solidFill>
              </a:rPr>
              <a:t> 혹은 </a:t>
            </a:r>
            <a:r>
              <a:rPr kumimoji="1" lang="en-US" altLang="ko-KR" sz="1400" dirty="0">
                <a:solidFill>
                  <a:schemeClr val="tx2"/>
                </a:solidFill>
              </a:rPr>
              <a:t>SSL</a:t>
            </a:r>
            <a:r>
              <a:rPr kumimoji="1" lang="ko-KR" altLang="en-US" sz="1400" dirty="0">
                <a:solidFill>
                  <a:schemeClr val="tx2"/>
                </a:solidFill>
              </a:rPr>
              <a:t>이라 불리기도 하며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와 </a:t>
            </a:r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사이에 있는 암호화 계층이다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는 연결된 </a:t>
            </a: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 커넥션을 통해 데이터를 순서대로 보내며 </a:t>
            </a: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는 세그먼트라는 단위로 데이터 스트림을 잘게 나누고 세그먼트를 </a:t>
            </a:r>
            <a:r>
              <a:rPr kumimoji="1" lang="en-US" altLang="ko-KR" sz="1400" dirty="0">
                <a:solidFill>
                  <a:schemeClr val="tx2"/>
                </a:solidFill>
              </a:rPr>
              <a:t>IP</a:t>
            </a:r>
            <a:r>
              <a:rPr kumimoji="1" lang="ko-KR" altLang="en-US" sz="1400" dirty="0">
                <a:solidFill>
                  <a:schemeClr val="tx2"/>
                </a:solidFill>
              </a:rPr>
              <a:t> 패킷이라는 봉투에 담아 전달한다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이 모든 것은 </a:t>
            </a:r>
            <a:r>
              <a:rPr kumimoji="1" lang="en-US" altLang="ko-KR" sz="1400" dirty="0">
                <a:solidFill>
                  <a:schemeClr val="tx2"/>
                </a:solidFill>
              </a:rPr>
              <a:t>TCP/IP</a:t>
            </a:r>
            <a:r>
              <a:rPr kumimoji="1" lang="ko-KR" altLang="en-US" sz="1400" dirty="0">
                <a:solidFill>
                  <a:schemeClr val="tx2"/>
                </a:solidFill>
              </a:rPr>
              <a:t> 소프트웨어에 의해 처리된다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>
                <a:solidFill>
                  <a:schemeClr val="tx2"/>
                </a:solidFill>
              </a:rPr>
              <a:t>패킷에는 다음과 같은 내용들이 포함된다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IP</a:t>
            </a:r>
            <a:r>
              <a:rPr kumimoji="1" lang="ko-KR" altLang="en-US" sz="1200" dirty="0">
                <a:solidFill>
                  <a:schemeClr val="tx2"/>
                </a:solidFill>
              </a:rPr>
              <a:t> 패킷 헤더</a:t>
            </a:r>
            <a:r>
              <a:rPr kumimoji="1" lang="en-US" altLang="ko-KR" sz="1200" dirty="0">
                <a:solidFill>
                  <a:schemeClr val="tx2"/>
                </a:solidFill>
              </a:rPr>
              <a:t>(</a:t>
            </a:r>
            <a:r>
              <a:rPr kumimoji="1" lang="ko-KR" altLang="en-US" sz="1200" dirty="0">
                <a:solidFill>
                  <a:schemeClr val="tx2"/>
                </a:solidFill>
              </a:rPr>
              <a:t>보통 </a:t>
            </a:r>
            <a:r>
              <a:rPr kumimoji="1" lang="en-US" altLang="ko-KR" sz="1200" dirty="0">
                <a:solidFill>
                  <a:schemeClr val="tx2"/>
                </a:solidFill>
              </a:rPr>
              <a:t>20</a:t>
            </a:r>
            <a:r>
              <a:rPr kumimoji="1" lang="ko-KR" altLang="en-US" sz="1200" dirty="0">
                <a:solidFill>
                  <a:schemeClr val="tx2"/>
                </a:solidFill>
              </a:rPr>
              <a:t>바이트</a:t>
            </a:r>
            <a:r>
              <a:rPr kumimoji="1" lang="en-US" altLang="ko-KR" sz="1200" dirty="0">
                <a:solidFill>
                  <a:schemeClr val="tx2"/>
                </a:solidFill>
              </a:rPr>
              <a:t>)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:</a:t>
            </a:r>
            <a:r>
              <a:rPr kumimoji="1" lang="ko-KR" altLang="en-US" sz="1200" dirty="0">
                <a:solidFill>
                  <a:schemeClr val="tx2"/>
                </a:solidFill>
              </a:rPr>
              <a:t> 발신지와 목적지 </a:t>
            </a:r>
            <a:r>
              <a:rPr kumimoji="1" lang="en-US" altLang="ko-KR" sz="1200" dirty="0">
                <a:solidFill>
                  <a:schemeClr val="tx2"/>
                </a:solidFill>
              </a:rPr>
              <a:t>IP </a:t>
            </a:r>
            <a:r>
              <a:rPr kumimoji="1" lang="ko-KR" altLang="en-US" sz="1200" dirty="0">
                <a:solidFill>
                  <a:schemeClr val="tx2"/>
                </a:solidFill>
              </a:rPr>
              <a:t>주소</a:t>
            </a:r>
            <a:r>
              <a:rPr kumimoji="1" lang="en-US" altLang="ko-KR" sz="1200" dirty="0">
                <a:solidFill>
                  <a:schemeClr val="tx2"/>
                </a:solidFill>
              </a:rPr>
              <a:t>,</a:t>
            </a:r>
            <a:r>
              <a:rPr kumimoji="1" lang="ko-KR" altLang="en-US" sz="1200" dirty="0">
                <a:solidFill>
                  <a:schemeClr val="tx2"/>
                </a:solidFill>
              </a:rPr>
              <a:t> 크기</a:t>
            </a:r>
            <a:r>
              <a:rPr kumimoji="1" lang="en-US" altLang="ko-KR" sz="1200" dirty="0">
                <a:solidFill>
                  <a:schemeClr val="tx2"/>
                </a:solidFill>
              </a:rPr>
              <a:t>,</a:t>
            </a:r>
            <a:r>
              <a:rPr kumimoji="1" lang="ko-KR" altLang="en-US" sz="1200" dirty="0">
                <a:solidFill>
                  <a:schemeClr val="tx2"/>
                </a:solidFill>
              </a:rPr>
              <a:t> 기타 플래그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TCP</a:t>
            </a:r>
            <a:r>
              <a:rPr kumimoji="1" lang="ko-KR" altLang="en-US" sz="1200" dirty="0">
                <a:solidFill>
                  <a:schemeClr val="tx2"/>
                </a:solidFill>
              </a:rPr>
              <a:t> 세그먼트 헤더</a:t>
            </a:r>
            <a:r>
              <a:rPr kumimoji="1" lang="en-US" altLang="ko-KR" sz="1200" dirty="0">
                <a:solidFill>
                  <a:schemeClr val="tx2"/>
                </a:solidFill>
              </a:rPr>
              <a:t>(</a:t>
            </a:r>
            <a:r>
              <a:rPr kumimoji="1" lang="ko-KR" altLang="en-US" sz="1200" dirty="0">
                <a:solidFill>
                  <a:schemeClr val="tx2"/>
                </a:solidFill>
              </a:rPr>
              <a:t>보통 </a:t>
            </a:r>
            <a:r>
              <a:rPr kumimoji="1" lang="en-US" altLang="ko-KR" sz="1200" dirty="0">
                <a:solidFill>
                  <a:schemeClr val="tx2"/>
                </a:solidFill>
              </a:rPr>
              <a:t>20</a:t>
            </a:r>
            <a:r>
              <a:rPr kumimoji="1" lang="ko-KR" altLang="en-US" sz="1200" dirty="0">
                <a:solidFill>
                  <a:schemeClr val="tx2"/>
                </a:solidFill>
              </a:rPr>
              <a:t>바이트</a:t>
            </a:r>
            <a:r>
              <a:rPr kumimoji="1" lang="en-US" altLang="ko-KR" sz="1200" dirty="0">
                <a:solidFill>
                  <a:schemeClr val="tx2"/>
                </a:solidFill>
              </a:rPr>
              <a:t>)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: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TCP</a:t>
            </a:r>
            <a:r>
              <a:rPr kumimoji="1" lang="ko-KR" altLang="en-US" sz="1200" dirty="0">
                <a:solidFill>
                  <a:schemeClr val="tx2"/>
                </a:solidFill>
              </a:rPr>
              <a:t> 포트번호</a:t>
            </a:r>
            <a:r>
              <a:rPr kumimoji="1" lang="en-US" altLang="ko-KR" sz="1200" dirty="0">
                <a:solidFill>
                  <a:schemeClr val="tx2"/>
                </a:solidFill>
              </a:rPr>
              <a:t>,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TCP </a:t>
            </a:r>
            <a:r>
              <a:rPr kumimoji="1" lang="ko-KR" altLang="en-US" sz="1200" dirty="0">
                <a:solidFill>
                  <a:schemeClr val="tx2"/>
                </a:solidFill>
              </a:rPr>
              <a:t>제어 플래그</a:t>
            </a:r>
            <a:r>
              <a:rPr kumimoji="1" lang="en-US" altLang="ko-KR" sz="1200" dirty="0">
                <a:solidFill>
                  <a:schemeClr val="tx2"/>
                </a:solidFill>
              </a:rPr>
              <a:t>,</a:t>
            </a:r>
            <a:r>
              <a:rPr kumimoji="1" lang="ko-KR" altLang="en-US" sz="1200" dirty="0">
                <a:solidFill>
                  <a:schemeClr val="tx2"/>
                </a:solidFill>
              </a:rPr>
              <a:t> 데이터의 순서와 무결성을 검사하기 위해 사용되는 숫자 값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TCP</a:t>
            </a:r>
            <a:r>
              <a:rPr kumimoji="1" lang="ko-KR" altLang="en-US" sz="1200" dirty="0">
                <a:solidFill>
                  <a:schemeClr val="tx2"/>
                </a:solidFill>
              </a:rPr>
              <a:t> 데이터 조각</a:t>
            </a:r>
            <a:r>
              <a:rPr kumimoji="1" lang="en-US" altLang="ko-KR" sz="1200" dirty="0">
                <a:solidFill>
                  <a:schemeClr val="tx2"/>
                </a:solidFill>
              </a:rPr>
              <a:t>(0</a:t>
            </a:r>
            <a:r>
              <a:rPr kumimoji="1" lang="ko-KR" altLang="en-US" sz="1200" dirty="0">
                <a:solidFill>
                  <a:schemeClr val="tx2"/>
                </a:solidFill>
              </a:rPr>
              <a:t> 혹은 그 이상의 바이트</a:t>
            </a:r>
            <a:r>
              <a:rPr kumimoji="1" lang="en-US" altLang="ko-KR" sz="1200" dirty="0">
                <a:solidFill>
                  <a:schemeClr val="tx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2735204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4.1.2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 스트림은 세그먼트로 나뉘어 </a:t>
            </a:r>
            <a:r>
              <a:rPr kumimoji="1" lang="en-US" altLang="ko-KR" dirty="0">
                <a:solidFill>
                  <a:schemeClr val="tx2"/>
                </a:solidFill>
              </a:rPr>
              <a:t>IP </a:t>
            </a:r>
            <a:r>
              <a:rPr kumimoji="1" lang="ko-KR" altLang="en-US" dirty="0">
                <a:solidFill>
                  <a:schemeClr val="tx2"/>
                </a:solidFill>
              </a:rPr>
              <a:t>패킷을 통해 전송된다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93A6D25-74FC-6144-93E2-EFBF2CCDAD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7533" y="204437"/>
            <a:ext cx="5813425" cy="2078455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342E74C-E931-C142-93D3-EC616371D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533" y="2315611"/>
            <a:ext cx="5338863" cy="437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0601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>
                <a:solidFill>
                  <a:schemeClr val="tx2"/>
                </a:solidFill>
              </a:rPr>
              <a:t>4.1.3</a:t>
            </a:r>
            <a:r>
              <a:rPr kumimoji="1" lang="ko-KR" altLang="en-US">
                <a:solidFill>
                  <a:schemeClr val="tx2"/>
                </a:solidFill>
              </a:rPr>
              <a:t> </a:t>
            </a:r>
            <a:r>
              <a:rPr kumimoji="1" lang="en-US" altLang="ko-KR">
                <a:solidFill>
                  <a:schemeClr val="tx2"/>
                </a:solidFill>
              </a:rPr>
              <a:t>TCP</a:t>
            </a:r>
            <a:r>
              <a:rPr kumimoji="1" lang="ko-KR" altLang="en-US">
                <a:solidFill>
                  <a:schemeClr val="tx2"/>
                </a:solidFill>
              </a:rPr>
              <a:t> 커넥션 유지하기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컴퓨터는 항상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여러개의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 커넥션을 가지고 있으며 이들은 포트 번호로 구분된다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커넥션은 </a:t>
            </a:r>
            <a:r>
              <a:rPr kumimoji="1" lang="en-US" altLang="ko-KR" sz="1400" dirty="0">
                <a:solidFill>
                  <a:schemeClr val="tx2"/>
                </a:solidFill>
              </a:rPr>
              <a:t>4</a:t>
            </a:r>
            <a:r>
              <a:rPr kumimoji="1" lang="ko-KR" altLang="en-US" sz="1400" dirty="0">
                <a:solidFill>
                  <a:schemeClr val="tx2"/>
                </a:solidFill>
              </a:rPr>
              <a:t>가지 값으로 유일한 커넥션을 생성한다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&lt;</a:t>
            </a:r>
            <a:r>
              <a:rPr kumimoji="1" lang="ko-KR" altLang="en-US" sz="1400" dirty="0">
                <a:solidFill>
                  <a:schemeClr val="tx2"/>
                </a:solidFill>
              </a:rPr>
              <a:t>발신지 </a:t>
            </a:r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>
                <a:solidFill>
                  <a:schemeClr val="tx2"/>
                </a:solidFill>
              </a:rPr>
              <a:t>주소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발신지 포트</a:t>
            </a:r>
            <a:r>
              <a:rPr kumimoji="1" lang="en-US" altLang="ko-KR" sz="1400" dirty="0">
                <a:solidFill>
                  <a:schemeClr val="tx2"/>
                </a:solidFill>
              </a:rPr>
              <a:t>, </a:t>
            </a:r>
            <a:r>
              <a:rPr kumimoji="1" lang="ko-KR" altLang="en-US" sz="1400" dirty="0">
                <a:solidFill>
                  <a:schemeClr val="tx2"/>
                </a:solidFill>
              </a:rPr>
              <a:t>수신지 </a:t>
            </a:r>
            <a:r>
              <a:rPr kumimoji="1" lang="en-US" altLang="ko-KR" sz="1400" dirty="0">
                <a:solidFill>
                  <a:schemeClr val="tx2"/>
                </a:solidFill>
              </a:rPr>
              <a:t>IP</a:t>
            </a:r>
            <a:r>
              <a:rPr kumimoji="1" lang="ko-KR" altLang="en-US" sz="1400" dirty="0">
                <a:solidFill>
                  <a:schemeClr val="tx2"/>
                </a:solidFill>
              </a:rPr>
              <a:t> 주소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수신지 포트</a:t>
            </a:r>
            <a:r>
              <a:rPr kumimoji="1" lang="en-US" altLang="ko-KR" sz="1400" dirty="0">
                <a:solidFill>
                  <a:schemeClr val="tx2"/>
                </a:solidFill>
              </a:rPr>
              <a:t>&gt; 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AA1391-F9F0-3E47-AD06-ECA1FF667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565" y="3079071"/>
            <a:ext cx="7586582" cy="336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2123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4.1.4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 소켓 프로그래밍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운영체제는 </a:t>
            </a:r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커넥션의 생성과 관련된 여러 기능을 제공한다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소켓 </a:t>
            </a:r>
            <a:r>
              <a:rPr kumimoji="1" lang="en-US" altLang="ko-KR" sz="1400" dirty="0">
                <a:solidFill>
                  <a:schemeClr val="tx2"/>
                </a:solidFill>
              </a:rPr>
              <a:t>API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400" dirty="0">
                <a:solidFill>
                  <a:schemeClr val="tx2"/>
                </a:solidFill>
              </a:rPr>
              <a:t> 사용하면 </a:t>
            </a:r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종단 데이터 구조를 생성하고 원격 서버의 </a:t>
            </a:r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종단에 데이터 구조를 연결하여 데이터 스트림을 읽고 쓸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API</a:t>
            </a:r>
            <a:r>
              <a:rPr kumimoji="1" lang="ko-KR" altLang="en-US" sz="1400" dirty="0">
                <a:solidFill>
                  <a:schemeClr val="tx2"/>
                </a:solidFill>
              </a:rPr>
              <a:t>는 상세한 동작 내용을 외부로부터 숨긴다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8B53407-3DBF-1B47-8329-8008E476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673125"/>
              </p:ext>
            </p:extLst>
          </p:nvPr>
        </p:nvGraphicFramePr>
        <p:xfrm>
          <a:off x="2228866" y="2989272"/>
          <a:ext cx="897328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0279">
                  <a:extLst>
                    <a:ext uri="{9D8B030D-6E8A-4147-A177-3AD203B41FA5}">
                      <a16:colId xmlns:a16="http://schemas.microsoft.com/office/drawing/2014/main" val="1364177825"/>
                    </a:ext>
                  </a:extLst>
                </a:gridCol>
                <a:gridCol w="6483001">
                  <a:extLst>
                    <a:ext uri="{9D8B030D-6E8A-4147-A177-3AD203B41FA5}">
                      <a16:colId xmlns:a16="http://schemas.microsoft.com/office/drawing/2014/main" val="3640303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소켓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API</a:t>
                      </a:r>
                      <a:r>
                        <a:rPr lang="ko-KR" altLang="en-US" sz="1400" dirty="0"/>
                        <a:t> 호출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설명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49876"/>
                  </a:ext>
                </a:extLst>
              </a:tr>
              <a:tr h="126273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s = socket(&lt;parameters&gt;)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연결이 되지 않은 익명의 새로운 소켓 생성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773648"/>
                  </a:ext>
                </a:extLst>
              </a:tr>
              <a:tr h="147294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bind(s, &lt;local </a:t>
                      </a:r>
                      <a:r>
                        <a:rPr lang="en-US" altLang="ko-Kore-KR" sz="1400" dirty="0" err="1"/>
                        <a:t>IP:port</a:t>
                      </a:r>
                      <a:r>
                        <a:rPr lang="en-US" altLang="ko-Kore-KR" sz="1400" dirty="0"/>
                        <a:t>&gt;)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소켓에</a:t>
                      </a:r>
                      <a:r>
                        <a:rPr lang="ko-KR" altLang="en-US" sz="1400" dirty="0"/>
                        <a:t> 로컬 포트 번호와 인터페이스 할당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721272"/>
                  </a:ext>
                </a:extLst>
              </a:tr>
              <a:tr h="126273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connect(s, &lt;remote </a:t>
                      </a:r>
                      <a:r>
                        <a:rPr lang="en-US" altLang="ko-Kore-KR" sz="1400" dirty="0" err="1"/>
                        <a:t>IP:port</a:t>
                      </a:r>
                      <a:r>
                        <a:rPr lang="en-US" altLang="ko-Kore-KR" sz="1400" dirty="0"/>
                        <a:t>&gt;)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로컬의</a:t>
                      </a:r>
                      <a:r>
                        <a:rPr lang="ko-KR" altLang="en-US" sz="1400" dirty="0"/>
                        <a:t> 소켓과 원격의 호스트 및 포트 사이에 </a:t>
                      </a:r>
                      <a:r>
                        <a:rPr lang="en-US" altLang="ko-KR" sz="1400" dirty="0"/>
                        <a:t>TCP</a:t>
                      </a:r>
                      <a:r>
                        <a:rPr lang="ko-KR" altLang="en-US" sz="1400" dirty="0"/>
                        <a:t> 커넥션 생성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510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listen(s, …)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커넥션을 받아들이기 위해 로컬 소켓에 허용함을 표시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5782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s2 = accept(s)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누군가</a:t>
                      </a:r>
                      <a:r>
                        <a:rPr lang="ko-KR" altLang="en-US" sz="1400" dirty="0"/>
                        <a:t> 로컬 포트에 커넥션을 맺기를 기다림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82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n = read(s, buffer, n)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소켓으로부터</a:t>
                      </a:r>
                      <a:r>
                        <a:rPr lang="ko-KR" altLang="en-US" sz="1400" dirty="0"/>
                        <a:t> 버퍼에 </a:t>
                      </a:r>
                      <a:r>
                        <a:rPr lang="en-US" altLang="ko-KR" sz="1400" dirty="0"/>
                        <a:t>n</a:t>
                      </a:r>
                      <a:r>
                        <a:rPr lang="ko-KR" altLang="en-US" sz="1400" dirty="0"/>
                        <a:t>바이트를 읽기 시도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942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n = write(s, buffer, n)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 err="1"/>
                        <a:t>소켓으로부터</a:t>
                      </a:r>
                      <a:r>
                        <a:rPr lang="ko-KR" altLang="en-US" sz="1400" dirty="0"/>
                        <a:t> 버퍼에 </a:t>
                      </a:r>
                      <a:r>
                        <a:rPr lang="en-US" altLang="ko-KR" sz="1400" dirty="0"/>
                        <a:t>n</a:t>
                      </a:r>
                      <a:r>
                        <a:rPr lang="ko-KR" altLang="en-US" sz="1400" dirty="0"/>
                        <a:t>바이트를 쓰기 시도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14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close(s)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TCP</a:t>
                      </a:r>
                      <a:r>
                        <a:rPr lang="ko-KR" altLang="en-US" sz="1400" dirty="0"/>
                        <a:t> 커넥션을 완전히 끊음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002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shutdown(s, &lt;side&gt;)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TCP</a:t>
                      </a:r>
                      <a:r>
                        <a:rPr lang="ko-KR" altLang="en-US" sz="1400" dirty="0"/>
                        <a:t> 커넥션의 입출력만 닫음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89282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400" dirty="0" err="1"/>
                        <a:t>getsockopt</a:t>
                      </a:r>
                      <a:r>
                        <a:rPr lang="en-US" altLang="ko-Kore-KR" sz="1400" dirty="0"/>
                        <a:t>(s, …)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내부</a:t>
                      </a:r>
                      <a:r>
                        <a:rPr lang="ko-KR" altLang="en-US" sz="1400" dirty="0"/>
                        <a:t> 소켓 설정 옵션값을 읽음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84139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400" dirty="0" err="1"/>
                        <a:t>setsockopt</a:t>
                      </a:r>
                      <a:r>
                        <a:rPr lang="en-US" altLang="ko-Kore-KR" sz="1400" dirty="0"/>
                        <a:t>(s, …)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내부</a:t>
                      </a:r>
                      <a:r>
                        <a:rPr lang="ko-KR" altLang="en-US" sz="1400" dirty="0"/>
                        <a:t> 소켓 설정 옵션값을 변경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398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6215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4.1.4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 소켓 프로그래밍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728561A-6340-F744-BE9B-AAAE6CA8AA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6936" y="725462"/>
            <a:ext cx="7512872" cy="5400184"/>
          </a:xfrm>
        </p:spPr>
      </p:pic>
    </p:spTree>
    <p:extLst>
      <p:ext uri="{BB962C8B-B14F-4D97-AF65-F5344CB8AC3E}">
        <p14:creationId xmlns:p14="http://schemas.microsoft.com/office/powerpoint/2010/main" val="26669255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의 성능에 대한 고려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의 성능은 </a:t>
            </a:r>
            <a:r>
              <a:rPr kumimoji="1" lang="en-US" altLang="ko-KR" dirty="0">
                <a:solidFill>
                  <a:schemeClr val="tx2"/>
                </a:solidFill>
              </a:rPr>
              <a:t>TCP </a:t>
            </a:r>
            <a:r>
              <a:rPr kumimoji="1" lang="ko-KR" altLang="en-US" dirty="0">
                <a:solidFill>
                  <a:schemeClr val="tx2"/>
                </a:solidFill>
              </a:rPr>
              <a:t>성능에 영향을 받는다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212963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4.2.1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트랜잭션 지연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트랜잭션을 처리하는 시간은 다른 단계에 비해 짧다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대부분의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지연은 </a:t>
            </a:r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네트워크 지연 때문에 발생한다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9DCE23-5E14-EB40-989C-48DD6A7CE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836" y="2906285"/>
            <a:ext cx="7895963" cy="282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2822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4.2.1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트랜잭션 지연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클라이언트는 </a:t>
            </a:r>
            <a:r>
              <a:rPr kumimoji="1" lang="en-US" altLang="ko-KR" sz="1400" dirty="0">
                <a:solidFill>
                  <a:schemeClr val="tx2"/>
                </a:solidFill>
              </a:rPr>
              <a:t>URI</a:t>
            </a:r>
            <a:r>
              <a:rPr kumimoji="1" lang="ko-KR" altLang="en-US" sz="1400" dirty="0">
                <a:solidFill>
                  <a:schemeClr val="tx2"/>
                </a:solidFill>
              </a:rPr>
              <a:t>에서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웹서버의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>
                <a:solidFill>
                  <a:schemeClr val="tx2"/>
                </a:solidFill>
              </a:rPr>
              <a:t>주소와 포트 번호를 알아내야 하며 최근 방문한 적이 없는 호스트에 대해서는 </a:t>
            </a:r>
            <a:r>
              <a:rPr kumimoji="1" lang="en-US" altLang="ko-KR" sz="1400" dirty="0">
                <a:solidFill>
                  <a:schemeClr val="tx2"/>
                </a:solidFill>
              </a:rPr>
              <a:t>DNS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400" dirty="0">
                <a:solidFill>
                  <a:schemeClr val="tx2"/>
                </a:solidFill>
              </a:rPr>
              <a:t> 이용하는데 시간이 걸린다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클라이언트는 서버로 </a:t>
            </a: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  커넥션 요청을 보내고 허가 응답을 기다린다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커넥션 설정 시간은 새로운 </a:t>
            </a: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 커넥션에서 항상 발생한다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커넥션 연결 후 클라이언트는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요청을 새로 생성된 </a:t>
            </a: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 파이프를 통해 전송한다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웹 서버가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응답을 보낸다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 네트워크 지연은 하드웨어 성능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네트워크와 서버의 전송 속도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요청과 응답 메시지의 크기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클라이언트와 서버 간의 거리에 따라 크게 달라지며 </a:t>
            </a:r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프로토콜의 기술적 복잡성도 큰 영향을 끼친다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433830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4.2.2</a:t>
            </a:r>
            <a:r>
              <a:rPr kumimoji="1" lang="ko-KR" altLang="en-US" dirty="0">
                <a:solidFill>
                  <a:schemeClr val="tx2"/>
                </a:solidFill>
              </a:rPr>
              <a:t> 성능 관련 중요 요소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 커넥션의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핸드셰이크</a:t>
            </a:r>
            <a:r>
              <a:rPr kumimoji="1" lang="ko-KR" altLang="en-US" sz="1400" dirty="0">
                <a:solidFill>
                  <a:schemeClr val="tx2"/>
                </a:solidFill>
              </a:rPr>
              <a:t> 설정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인터넷의 혼잡을 제어하기 위한 </a:t>
            </a: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의 느린 시작</a:t>
            </a:r>
            <a:r>
              <a:rPr kumimoji="1" lang="en-US" altLang="ko-KR" sz="1400" dirty="0">
                <a:solidFill>
                  <a:schemeClr val="tx2"/>
                </a:solidFill>
              </a:rPr>
              <a:t>(slow-start)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데이터를 한데 모아 한 번에 전송하기 위한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네이글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en-US" altLang="ko-KR" sz="1400" dirty="0" err="1">
                <a:solidFill>
                  <a:schemeClr val="tx2"/>
                </a:solidFill>
              </a:rPr>
              <a:t>nagle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  <a:r>
              <a:rPr kumimoji="1" lang="ko-KR" altLang="en-US" sz="1400" dirty="0">
                <a:solidFill>
                  <a:schemeClr val="tx2"/>
                </a:solidFill>
              </a:rPr>
              <a:t> 알고리즘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의 편승</a:t>
            </a:r>
            <a:r>
              <a:rPr kumimoji="1" lang="en-US" altLang="ko-KR" sz="1400" dirty="0">
                <a:solidFill>
                  <a:schemeClr val="tx2"/>
                </a:solidFill>
              </a:rPr>
              <a:t>(piggyback)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확인응답</a:t>
            </a:r>
            <a:r>
              <a:rPr kumimoji="1" lang="en-US" altLang="ko-KR" sz="1400" dirty="0">
                <a:solidFill>
                  <a:schemeClr val="tx2"/>
                </a:solidFill>
              </a:rPr>
              <a:t>(acknowledgment)</a:t>
            </a:r>
            <a:r>
              <a:rPr kumimoji="1" lang="ko-KR" altLang="en-US" sz="1400" dirty="0">
                <a:solidFill>
                  <a:schemeClr val="tx2"/>
                </a:solidFill>
              </a:rPr>
              <a:t>을 위한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확인응답</a:t>
            </a:r>
            <a:r>
              <a:rPr kumimoji="1" lang="ko-KR" altLang="en-US" sz="1400" dirty="0">
                <a:solidFill>
                  <a:schemeClr val="tx2"/>
                </a:solidFill>
              </a:rPr>
              <a:t> 지연 알고리즘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TIME_WAIT</a:t>
            </a:r>
            <a:r>
              <a:rPr kumimoji="1" lang="ko-KR" altLang="en-US" sz="1400" dirty="0">
                <a:solidFill>
                  <a:schemeClr val="tx2"/>
                </a:solidFill>
              </a:rPr>
              <a:t> 지연과 포트 고갈</a:t>
            </a:r>
            <a:endParaRPr kumimoji="1" lang="en-US" altLang="ko-KR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13993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4.2.3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 커넥션 </a:t>
            </a:r>
            <a:r>
              <a:rPr kumimoji="1" lang="ko-KR" altLang="en-US" dirty="0" err="1">
                <a:solidFill>
                  <a:schemeClr val="tx2"/>
                </a:solidFill>
              </a:rPr>
              <a:t>핸드셰이크</a:t>
            </a:r>
            <a:r>
              <a:rPr kumimoji="1" lang="ko-KR" altLang="en-US" dirty="0">
                <a:solidFill>
                  <a:schemeClr val="tx2"/>
                </a:solidFill>
              </a:rPr>
              <a:t> 지연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새로운 </a:t>
            </a: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 커넥션을 열 때 </a:t>
            </a:r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소프트웨어는 커넥션을 맺기 위한 조건을 맞추기 위해 연속으로 </a:t>
            </a:r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>
                <a:solidFill>
                  <a:schemeClr val="tx2"/>
                </a:solidFill>
              </a:rPr>
              <a:t>패킷을 교환한다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작은 크기의 데이터 전송에 커넥션이 사용된다면 이런 패킷 교환은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성능을 크게 저하시킬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r>
              <a:rPr kumimoji="1" lang="ko-KR" altLang="en-US" sz="1400" dirty="0" err="1">
                <a:solidFill>
                  <a:schemeClr val="tx2"/>
                </a:solidFill>
              </a:rPr>
              <a:t>핸드셰이크</a:t>
            </a:r>
            <a:r>
              <a:rPr kumimoji="1" lang="ko-KR" altLang="en-US" sz="1400" dirty="0">
                <a:solidFill>
                  <a:schemeClr val="tx2"/>
                </a:solidFill>
              </a:rPr>
              <a:t> 순서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2">
              <a:buFont typeface="+mj-lt"/>
              <a:buAutoNum type="arabicPeriod"/>
            </a:pPr>
            <a:r>
              <a:rPr kumimoji="1" lang="ko-KR" altLang="en-US" sz="1200" dirty="0">
                <a:solidFill>
                  <a:schemeClr val="tx2"/>
                </a:solidFill>
              </a:rPr>
              <a:t>클라이언트는 커넥션 생성 요청을 의미하는 </a:t>
            </a:r>
            <a:r>
              <a:rPr kumimoji="1" lang="en-US" altLang="ko-KR" sz="1200" dirty="0">
                <a:solidFill>
                  <a:schemeClr val="tx2"/>
                </a:solidFill>
              </a:rPr>
              <a:t>‘SYN’</a:t>
            </a:r>
            <a:r>
              <a:rPr kumimoji="1" lang="ko-KR" altLang="en-US" sz="1200" dirty="0">
                <a:solidFill>
                  <a:schemeClr val="tx2"/>
                </a:solidFill>
              </a:rPr>
              <a:t> 플래그를 포함한 </a:t>
            </a:r>
            <a:r>
              <a:rPr kumimoji="1" lang="en-US" altLang="ko-KR" sz="1200" dirty="0">
                <a:solidFill>
                  <a:schemeClr val="tx2"/>
                </a:solidFill>
              </a:rPr>
              <a:t>TCP </a:t>
            </a:r>
            <a:r>
              <a:rPr kumimoji="1" lang="ko-KR" altLang="en-US" sz="1200" dirty="0">
                <a:solidFill>
                  <a:schemeClr val="tx2"/>
                </a:solidFill>
              </a:rPr>
              <a:t>패킷</a:t>
            </a:r>
            <a:r>
              <a:rPr kumimoji="1" lang="en-US" altLang="ko-KR" sz="1200" dirty="0">
                <a:solidFill>
                  <a:schemeClr val="tx2"/>
                </a:solidFill>
              </a:rPr>
              <a:t>(40~60</a:t>
            </a:r>
            <a:r>
              <a:rPr kumimoji="1" lang="ko-KR" altLang="en-US" sz="1200" dirty="0">
                <a:solidFill>
                  <a:schemeClr val="tx2"/>
                </a:solidFill>
              </a:rPr>
              <a:t>바이트</a:t>
            </a:r>
            <a:r>
              <a:rPr kumimoji="1" lang="en-US" altLang="ko-KR" sz="1200" dirty="0">
                <a:solidFill>
                  <a:schemeClr val="tx2"/>
                </a:solidFill>
              </a:rPr>
              <a:t>)</a:t>
            </a:r>
            <a:r>
              <a:rPr kumimoji="1" lang="ko-KR" altLang="en-US" sz="1200" dirty="0">
                <a:solidFill>
                  <a:schemeClr val="tx2"/>
                </a:solidFill>
              </a:rPr>
              <a:t>을 서버로 보낸다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2">
              <a:buFont typeface="+mj-lt"/>
              <a:buAutoNum type="arabicPeriod"/>
            </a:pPr>
            <a:r>
              <a:rPr kumimoji="1" lang="ko-KR" altLang="en-US" sz="1200" dirty="0">
                <a:solidFill>
                  <a:schemeClr val="tx2"/>
                </a:solidFill>
              </a:rPr>
              <a:t>서버가 그 커넥션을 받으면 몇가지 매개변수 산출 후 커넥션 요청이 받아들여졌음을 의미하는 </a:t>
            </a:r>
            <a:r>
              <a:rPr kumimoji="1" lang="en-US" altLang="ko-KR" sz="1200" dirty="0">
                <a:solidFill>
                  <a:schemeClr val="tx2"/>
                </a:solidFill>
              </a:rPr>
              <a:t>‘SYN’</a:t>
            </a:r>
            <a:r>
              <a:rPr kumimoji="1" lang="ko-KR" altLang="en-US" sz="1200" dirty="0">
                <a:solidFill>
                  <a:schemeClr val="tx2"/>
                </a:solidFill>
              </a:rPr>
              <a:t>과 </a:t>
            </a:r>
            <a:r>
              <a:rPr kumimoji="1" lang="en-US" altLang="ko-KR" sz="1200" dirty="0">
                <a:solidFill>
                  <a:schemeClr val="tx2"/>
                </a:solidFill>
              </a:rPr>
              <a:t>‘ACK’</a:t>
            </a:r>
            <a:r>
              <a:rPr kumimoji="1" lang="ko-KR" altLang="en-US" sz="1200" dirty="0">
                <a:solidFill>
                  <a:schemeClr val="tx2"/>
                </a:solidFill>
              </a:rPr>
              <a:t> 플래그를 포함한 </a:t>
            </a:r>
            <a:r>
              <a:rPr kumimoji="1" lang="en-US" altLang="ko-KR" sz="1200" dirty="0">
                <a:solidFill>
                  <a:schemeClr val="tx2"/>
                </a:solidFill>
              </a:rPr>
              <a:t>TCP </a:t>
            </a:r>
            <a:r>
              <a:rPr kumimoji="1" lang="ko-KR" altLang="en-US" sz="1200" dirty="0">
                <a:solidFill>
                  <a:schemeClr val="tx2"/>
                </a:solidFill>
              </a:rPr>
              <a:t>패킷을 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클라이어트에게</a:t>
            </a:r>
            <a:r>
              <a:rPr kumimoji="1" lang="ko-KR" altLang="en-US" sz="1200" dirty="0">
                <a:solidFill>
                  <a:schemeClr val="tx2"/>
                </a:solidFill>
              </a:rPr>
              <a:t> 보낸다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2">
              <a:buFont typeface="+mj-lt"/>
              <a:buAutoNum type="arabicPeriod"/>
            </a:pPr>
            <a:r>
              <a:rPr kumimoji="1" lang="ko-KR" altLang="en-US" sz="1200" dirty="0">
                <a:solidFill>
                  <a:schemeClr val="tx2"/>
                </a:solidFill>
              </a:rPr>
              <a:t>마지막으로 클라이언트는 커넥션이 성공했음을 알리기 위해 서버로 확인 응답</a:t>
            </a:r>
            <a:r>
              <a:rPr kumimoji="1" lang="en-US" altLang="ko-KR" sz="1200" dirty="0">
                <a:solidFill>
                  <a:schemeClr val="tx2"/>
                </a:solidFill>
              </a:rPr>
              <a:t>(</a:t>
            </a:r>
            <a:r>
              <a:rPr kumimoji="1" lang="ko-KR" altLang="en-US" sz="1200" dirty="0">
                <a:solidFill>
                  <a:schemeClr val="tx2"/>
                </a:solidFill>
              </a:rPr>
              <a:t>데이터 포함 가능</a:t>
            </a:r>
            <a:r>
              <a:rPr kumimoji="1" lang="en-US" altLang="ko-KR" sz="1200" dirty="0">
                <a:solidFill>
                  <a:schemeClr val="tx2"/>
                </a:solidFill>
              </a:rPr>
              <a:t>)</a:t>
            </a:r>
            <a:r>
              <a:rPr kumimoji="1" lang="ko-KR" altLang="en-US" sz="1200" dirty="0">
                <a:solidFill>
                  <a:schemeClr val="tx2"/>
                </a:solidFill>
              </a:rPr>
              <a:t>을 보낸다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프로그래머는 이 패킷을 볼 수 없다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평범한 경우 이 핸드셰이크는 눈에 띄는 지연을 발생시킨다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</p:txBody>
      </p:sp>
      <p:pic>
        <p:nvPicPr>
          <p:cNvPr id="4" name="그림 3" descr="텍스트, 장치, 측정기이(가) 표시된 사진&#10;&#10;자동 생성된 설명">
            <a:extLst>
              <a:ext uri="{FF2B5EF4-FFF2-40B4-BE49-F238E27FC236}">
                <a16:creationId xmlns:a16="http://schemas.microsoft.com/office/drawing/2014/main" id="{A9054957-DB30-EF47-A7FE-26A09D3BB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014" y="4536622"/>
            <a:ext cx="6095546" cy="212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42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.4.2</a:t>
            </a:r>
            <a:r>
              <a:rPr kumimoji="1" lang="ko-KR" altLang="en-US" dirty="0">
                <a:solidFill>
                  <a:schemeClr val="tx2"/>
                </a:solidFill>
              </a:rPr>
              <a:t>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모든 </a:t>
            </a:r>
            <a:r>
              <a:rPr kumimoji="1" lang="en-US" altLang="ko-Kore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 메시지에는 상태 코드가 함께 전달됨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코드와 함께 사유 구절</a:t>
            </a:r>
            <a:r>
              <a:rPr kumimoji="1" lang="en-US" altLang="ko-KR" sz="1400" dirty="0">
                <a:solidFill>
                  <a:schemeClr val="tx2"/>
                </a:solidFill>
              </a:rPr>
              <a:t>(reason phrase)</a:t>
            </a:r>
            <a:r>
              <a:rPr kumimoji="1" lang="ko-KR" altLang="en-US" sz="1400" dirty="0">
                <a:solidFill>
                  <a:schemeClr val="tx2"/>
                </a:solidFill>
              </a:rPr>
              <a:t>도 함께 전달됨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rgbClr val="002060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961DDDCE-8ADD-9844-A375-424926D6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956405"/>
              </p:ext>
            </p:extLst>
          </p:nvPr>
        </p:nvGraphicFramePr>
        <p:xfrm>
          <a:off x="5545786" y="3091743"/>
          <a:ext cx="5532116" cy="1797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655">
                  <a:extLst>
                    <a:ext uri="{9D8B030D-6E8A-4147-A177-3AD203B41FA5}">
                      <a16:colId xmlns:a16="http://schemas.microsoft.com/office/drawing/2014/main" val="4273552455"/>
                    </a:ext>
                  </a:extLst>
                </a:gridCol>
                <a:gridCol w="4025461">
                  <a:extLst>
                    <a:ext uri="{9D8B030D-6E8A-4147-A177-3AD203B41FA5}">
                      <a16:colId xmlns:a16="http://schemas.microsoft.com/office/drawing/2014/main" val="1328116747"/>
                    </a:ext>
                  </a:extLst>
                </a:gridCol>
              </a:tblGrid>
              <a:tr h="313947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HTTP</a:t>
                      </a:r>
                      <a:r>
                        <a:rPr lang="ko-KR" altLang="en-US" sz="1400" dirty="0"/>
                        <a:t> 상태 코드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112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200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리소스가 정상적으로 반환됨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794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302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리소스의 위치가 일시적으로 변경됨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682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404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리소스를 찾을 수 없음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02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500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서버측 애플리케이션에서 오류가 발생함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049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07115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4.2.4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확인응답</a:t>
            </a:r>
            <a:r>
              <a:rPr kumimoji="1" lang="ko-KR" altLang="en-US" dirty="0">
                <a:solidFill>
                  <a:schemeClr val="tx2"/>
                </a:solidFill>
              </a:rPr>
              <a:t> 지연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 lnSpcReduction="10000"/>
          </a:bodyPr>
          <a:lstStyle/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인터넷 라우터는 과부하 시 패킷을 마음대로 파기할 수 있기 때문에 </a:t>
            </a:r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는 성공적인 데이터 전송을 보장하기 위해 자체적인 확인 체계를 갖는다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각 </a:t>
            </a:r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세그먼트는 순번과 데이터 무결성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체크섬을</a:t>
            </a:r>
            <a:r>
              <a:rPr kumimoji="1" lang="ko-KR" altLang="en-US" sz="1400" dirty="0">
                <a:solidFill>
                  <a:schemeClr val="tx2"/>
                </a:solidFill>
              </a:rPr>
              <a:t> 갖는다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세그먼트 수신자는 세그먼트 정상 수신 시 작은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확인응답</a:t>
            </a:r>
            <a:r>
              <a:rPr kumimoji="1" lang="ko-KR" altLang="en-US" sz="1400" dirty="0">
                <a:solidFill>
                  <a:schemeClr val="tx2"/>
                </a:solidFill>
              </a:rPr>
              <a:t> 패킷을 송신자에게 보낸다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만약 송신자가 특정 시간 내에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확인응답</a:t>
            </a:r>
            <a:r>
              <a:rPr kumimoji="1" lang="ko-KR" altLang="en-US" sz="1400" dirty="0">
                <a:solidFill>
                  <a:schemeClr val="tx2"/>
                </a:solidFill>
              </a:rPr>
              <a:t> 메시지를 받지 못하면 패킷이 파기되었거나 오류가 있는 것으로 판단하고 데이터를 다시 보낸다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는  송출 데이터 패킷과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확인응답을</a:t>
            </a:r>
            <a:r>
              <a:rPr kumimoji="1" lang="ko-KR" altLang="en-US" sz="1400" dirty="0">
                <a:solidFill>
                  <a:schemeClr val="tx2"/>
                </a:solidFill>
              </a:rPr>
              <a:t> 하나로 묶음으로써 네트워크를 좀 더 효율적으로 사용한다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이를 위해 </a:t>
            </a:r>
            <a:r>
              <a:rPr kumimoji="1" lang="en-US" altLang="ko-KR" sz="1400" dirty="0">
                <a:solidFill>
                  <a:schemeClr val="tx2"/>
                </a:solidFill>
              </a:rPr>
              <a:t>‘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확인응답</a:t>
            </a:r>
            <a:r>
              <a:rPr kumimoji="1" lang="ko-KR" altLang="en-US" sz="1400" dirty="0">
                <a:solidFill>
                  <a:schemeClr val="tx2"/>
                </a:solidFill>
              </a:rPr>
              <a:t> 지연</a:t>
            </a:r>
            <a:r>
              <a:rPr kumimoji="1" lang="en-US" altLang="ko-KR" sz="1400" dirty="0">
                <a:solidFill>
                  <a:schemeClr val="tx2"/>
                </a:solidFill>
              </a:rPr>
              <a:t>’</a:t>
            </a:r>
            <a:r>
              <a:rPr kumimoji="1" lang="ko-KR" altLang="en-US" sz="1400" dirty="0">
                <a:solidFill>
                  <a:schemeClr val="tx2"/>
                </a:solidFill>
              </a:rPr>
              <a:t> 알고리즘을 구현한다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 err="1">
                <a:solidFill>
                  <a:schemeClr val="tx2"/>
                </a:solidFill>
              </a:rPr>
              <a:t>확인응답</a:t>
            </a:r>
            <a:r>
              <a:rPr kumimoji="1" lang="ko-KR" altLang="en-US" sz="1400" dirty="0">
                <a:solidFill>
                  <a:schemeClr val="tx2"/>
                </a:solidFill>
              </a:rPr>
              <a:t> 지연은 송출할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확인응답을</a:t>
            </a:r>
            <a:r>
              <a:rPr kumimoji="1" lang="ko-KR" altLang="en-US" sz="1400" dirty="0">
                <a:solidFill>
                  <a:schemeClr val="tx2"/>
                </a:solidFill>
              </a:rPr>
              <a:t> 특정 시간 동안 버퍼에 저장한 후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확인응답을</a:t>
            </a:r>
            <a:r>
              <a:rPr kumimoji="1" lang="ko-KR" altLang="en-US" sz="1400" dirty="0">
                <a:solidFill>
                  <a:schemeClr val="tx2"/>
                </a:solidFill>
              </a:rPr>
              <a:t> 편승</a:t>
            </a:r>
            <a:r>
              <a:rPr kumimoji="1" lang="en-US" altLang="ko-KR" sz="1400" dirty="0">
                <a:solidFill>
                  <a:schemeClr val="tx2"/>
                </a:solidFill>
              </a:rPr>
              <a:t>(piggyback)</a:t>
            </a:r>
            <a:r>
              <a:rPr kumimoji="1" lang="ko-KR" altLang="en-US" sz="1400" dirty="0">
                <a:solidFill>
                  <a:schemeClr val="tx2"/>
                </a:solidFill>
              </a:rPr>
              <a:t>시킬</a:t>
            </a:r>
            <a:r>
              <a:rPr kumimoji="1" lang="en-US" altLang="ko-KR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>
                <a:solidFill>
                  <a:schemeClr val="tx2"/>
                </a:solidFill>
              </a:rPr>
              <a:t>송출 데이터를 찾고 만일 시간 내에 송출 데이터를 찾지 못하면 별도 패킷으로 전송한다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요청</a:t>
            </a:r>
            <a:r>
              <a:rPr kumimoji="1" lang="en-US" altLang="ko-KR" sz="1400" dirty="0">
                <a:solidFill>
                  <a:schemeClr val="tx2"/>
                </a:solidFill>
              </a:rPr>
              <a:t>/</a:t>
            </a:r>
            <a:r>
              <a:rPr kumimoji="1" lang="ko-KR" altLang="en-US" sz="1400" dirty="0">
                <a:solidFill>
                  <a:schemeClr val="tx2"/>
                </a:solidFill>
              </a:rPr>
              <a:t>응답으로만 이루어지는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동작 방식은 이러한 알고리즘에서 지연을 일으킨다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594020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4.2.5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 느린 시작</a:t>
            </a:r>
            <a:r>
              <a:rPr kumimoji="1" lang="en-US" altLang="ko-KR" dirty="0">
                <a:solidFill>
                  <a:schemeClr val="tx2"/>
                </a:solidFill>
              </a:rPr>
              <a:t>(slow-start)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2"/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의 전송 속도는 커넥션이 만들어진 지 얼마나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지났는지에</a:t>
            </a:r>
            <a:r>
              <a:rPr kumimoji="1" lang="ko-KR" altLang="en-US" sz="1400" dirty="0">
                <a:solidFill>
                  <a:schemeClr val="tx2"/>
                </a:solidFill>
              </a:rPr>
              <a:t> 따라 달라질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400" b="1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느린 시작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시간이 지나면서 자체적으로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튜닝되어</a:t>
            </a:r>
            <a:r>
              <a:rPr kumimoji="1" lang="ko-KR" altLang="en-US" sz="1400" dirty="0">
                <a:solidFill>
                  <a:schemeClr val="tx2"/>
                </a:solidFill>
              </a:rPr>
              <a:t> 처음에는 커넥션의 최대 속도를 제한하고 데이터가 성공적으로 전송됨에 따라 속도 제한을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높여나감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한번에 전송할 수 있는 패킷의 수를 제한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>
                <a:solidFill>
                  <a:srgbClr val="FF0000"/>
                </a:solidFill>
              </a:rPr>
              <a:t>패킷이 성공적으로 전달되는 시점에 추가로 </a:t>
            </a:r>
            <a:r>
              <a:rPr kumimoji="1" lang="en-US" altLang="ko-KR" sz="1400" dirty="0">
                <a:solidFill>
                  <a:srgbClr val="FF0000"/>
                </a:solidFill>
              </a:rPr>
              <a:t>2</a:t>
            </a:r>
            <a:r>
              <a:rPr kumimoji="1" lang="ko-KR" altLang="en-US" sz="1400" dirty="0">
                <a:solidFill>
                  <a:srgbClr val="FF0000"/>
                </a:solidFill>
              </a:rPr>
              <a:t>개의 패킷을 더 전송할 수 있는 권한을 얻음</a:t>
            </a:r>
            <a:endParaRPr kumimoji="1" lang="en-US" altLang="ko-KR" sz="1400" dirty="0">
              <a:solidFill>
                <a:srgbClr val="FF0000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이로 인해 </a:t>
            </a:r>
            <a:r>
              <a:rPr kumimoji="1" lang="ko-KR" altLang="en-US" sz="1400" dirty="0">
                <a:solidFill>
                  <a:srgbClr val="FF0000"/>
                </a:solidFill>
              </a:rPr>
              <a:t>새로운 커넥션은 이미 어느 정도 데이터를 주고받은 커넥션보다 느리다</a:t>
            </a:r>
            <a:r>
              <a:rPr kumimoji="1" lang="en-US" altLang="ko-KR" sz="1400" dirty="0">
                <a:solidFill>
                  <a:srgbClr val="FF0000"/>
                </a:solidFill>
              </a:rPr>
              <a:t>(HTTP</a:t>
            </a:r>
            <a:r>
              <a:rPr kumimoji="1" lang="ko-KR" altLang="en-US" sz="1400" dirty="0">
                <a:solidFill>
                  <a:srgbClr val="FF0000"/>
                </a:solidFill>
              </a:rPr>
              <a:t>에는 이미 존재하는 커넥션을 재사용하는 기능이 있다</a:t>
            </a:r>
            <a:r>
              <a:rPr kumimoji="1" lang="en-US" altLang="ko-KR" sz="1400" dirty="0">
                <a:solidFill>
                  <a:srgbClr val="FF0000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22150977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4.2.6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네이글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en-US" altLang="ko-KR" dirty="0" err="1">
                <a:solidFill>
                  <a:schemeClr val="tx2"/>
                </a:solidFill>
              </a:rPr>
              <a:t>nagle</a:t>
            </a:r>
            <a:r>
              <a:rPr kumimoji="1" lang="en-US" altLang="ko-KR" dirty="0">
                <a:solidFill>
                  <a:schemeClr val="tx2"/>
                </a:solidFill>
              </a:rPr>
              <a:t>) </a:t>
            </a:r>
            <a:r>
              <a:rPr kumimoji="1" lang="ko-KR" altLang="en-US" dirty="0">
                <a:solidFill>
                  <a:schemeClr val="tx2"/>
                </a:solidFill>
              </a:rPr>
              <a:t>알고리즘과 </a:t>
            </a:r>
            <a:r>
              <a:rPr kumimoji="1" lang="en-US" altLang="ko-KR" dirty="0">
                <a:solidFill>
                  <a:schemeClr val="tx2"/>
                </a:solidFill>
              </a:rPr>
              <a:t>TCP_NODELAY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 lnSpcReduction="10000"/>
          </a:bodyPr>
          <a:lstStyle/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애플리케이션이 어떤  크기의 데이터라도 </a:t>
            </a:r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스택으로 전송할 수 있도록 </a:t>
            </a: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는 데이터 스트림 인터페이스를 제공한다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세그먼트 헤더와 플래그로 인해 작은 크기의 데이터를 포함한 많은 수의 패킷 전송은 네트워크 성능을 크게 저하시킨다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b="1" dirty="0" err="1">
                <a:solidFill>
                  <a:schemeClr val="tx2"/>
                </a:solidFill>
              </a:rPr>
              <a:t>네이글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알고리즘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200" dirty="0">
                <a:solidFill>
                  <a:schemeClr val="tx2"/>
                </a:solidFill>
              </a:rPr>
              <a:t>패킷을 전송하기 전 많은 양의 </a:t>
            </a:r>
            <a:r>
              <a:rPr kumimoji="1" lang="en-US" altLang="ko-KR" sz="1200" dirty="0">
                <a:solidFill>
                  <a:schemeClr val="tx2"/>
                </a:solidFill>
              </a:rPr>
              <a:t>TCP </a:t>
            </a:r>
            <a:r>
              <a:rPr kumimoji="1" lang="ko-KR" altLang="en-US" sz="1200" dirty="0">
                <a:solidFill>
                  <a:schemeClr val="tx2"/>
                </a:solidFill>
              </a:rPr>
              <a:t>데이터를 한 개의 덩어리로 합친다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r>
              <a:rPr kumimoji="1" lang="ko-KR" altLang="en-US" sz="1200" dirty="0">
                <a:solidFill>
                  <a:schemeClr val="tx2"/>
                </a:solidFill>
              </a:rPr>
              <a:t>세그먼트가 최대 크기가 되지 않으면 전송을 하지 않는다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r>
              <a:rPr kumimoji="1" lang="ko-KR" altLang="en-US" sz="1200" dirty="0">
                <a:solidFill>
                  <a:schemeClr val="tx2"/>
                </a:solidFill>
              </a:rPr>
              <a:t>다른 모든 패킷이 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확인응답을</a:t>
            </a:r>
            <a:r>
              <a:rPr kumimoji="1" lang="ko-KR" altLang="en-US" sz="1200" dirty="0">
                <a:solidFill>
                  <a:schemeClr val="tx2"/>
                </a:solidFill>
              </a:rPr>
              <a:t> 받은 경우에는 최대 크기보다 작은 패킷 전송을 허락한다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r>
              <a:rPr kumimoji="1" lang="ko-KR" altLang="en-US" sz="1200" dirty="0">
                <a:solidFill>
                  <a:schemeClr val="tx2"/>
                </a:solidFill>
              </a:rPr>
              <a:t>다른 패킷들이 전송 중이면 데이터는 버퍼에 저장되고 다른 패킷이 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확인응답을</a:t>
            </a:r>
            <a:r>
              <a:rPr kumimoji="1" lang="ko-KR" altLang="en-US" sz="1200" dirty="0">
                <a:solidFill>
                  <a:schemeClr val="tx2"/>
                </a:solidFill>
              </a:rPr>
              <a:t> 받았거나 버퍼에 전송하기 충분한 패킷이 쌓이면 데이터가 전송된다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2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b="1" dirty="0" err="1">
                <a:solidFill>
                  <a:schemeClr val="tx2"/>
                </a:solidFill>
              </a:rPr>
              <a:t>네이글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알고리즘의 문제점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4"/>
            <a:r>
              <a:rPr kumimoji="1" lang="ko-KR" altLang="en-US" sz="1200" dirty="0">
                <a:solidFill>
                  <a:schemeClr val="tx2"/>
                </a:solidFill>
              </a:rPr>
              <a:t>크기가 작은 메시지는 추가적인 데이터를 기다리며 지연이 발생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4"/>
            <a:r>
              <a:rPr kumimoji="1" lang="ko-KR" altLang="en-US" sz="1200" dirty="0" err="1">
                <a:solidFill>
                  <a:schemeClr val="tx1"/>
                </a:solidFill>
              </a:rPr>
              <a:t>확인응답</a:t>
            </a:r>
            <a:r>
              <a:rPr kumimoji="1" lang="ko-KR" altLang="en-US" sz="1200" dirty="0">
                <a:solidFill>
                  <a:schemeClr val="tx1"/>
                </a:solidFill>
              </a:rPr>
              <a:t> 지연 알고리즘과 같이 쓰이는 경우 문제가 발생</a:t>
            </a:r>
            <a:endParaRPr kumimoji="1" lang="en-US" altLang="ko-KR" sz="1200" dirty="0">
              <a:solidFill>
                <a:schemeClr val="tx1"/>
              </a:solidFill>
            </a:endParaRPr>
          </a:p>
          <a:p>
            <a:pPr lvl="4"/>
            <a:endParaRPr kumimoji="1" lang="en-US" altLang="ko-KR" sz="1200" dirty="0">
              <a:solidFill>
                <a:schemeClr val="tx1"/>
              </a:solidFill>
            </a:endParaRPr>
          </a:p>
          <a:p>
            <a:pPr lvl="4"/>
            <a:r>
              <a:rPr kumimoji="1" lang="en-US" altLang="ko-KR" sz="1400" dirty="0">
                <a:solidFill>
                  <a:schemeClr val="tx1"/>
                </a:solidFill>
              </a:rPr>
              <a:t>HTTP</a:t>
            </a:r>
            <a:r>
              <a:rPr kumimoji="1" lang="ko-KR" altLang="en-US" sz="1400" dirty="0">
                <a:solidFill>
                  <a:schemeClr val="tx1"/>
                </a:solidFill>
              </a:rPr>
              <a:t> 스택에서 </a:t>
            </a:r>
            <a:r>
              <a:rPr kumimoji="1" lang="en-US" altLang="ko-KR" sz="1400" dirty="0">
                <a:solidFill>
                  <a:schemeClr val="tx1"/>
                </a:solidFill>
              </a:rPr>
              <a:t>TCP_NODELAY</a:t>
            </a:r>
            <a:r>
              <a:rPr kumimoji="1" lang="ko-KR" altLang="en-US" sz="1400" dirty="0">
                <a:solidFill>
                  <a:schemeClr val="tx1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1"/>
                </a:solidFill>
              </a:rPr>
              <a:t>파라미터값을</a:t>
            </a:r>
            <a:r>
              <a:rPr kumimoji="1" lang="ko-KR" altLang="en-US" sz="1400" dirty="0">
                <a:solidFill>
                  <a:schemeClr val="tx1"/>
                </a:solidFill>
              </a:rPr>
              <a:t> 설정하여 </a:t>
            </a:r>
            <a:r>
              <a:rPr kumimoji="1" lang="ko-KR" altLang="en-US" sz="1400" dirty="0" err="1">
                <a:solidFill>
                  <a:schemeClr val="tx1"/>
                </a:solidFill>
              </a:rPr>
              <a:t>네이글</a:t>
            </a:r>
            <a:r>
              <a:rPr kumimoji="1" lang="ko-KR" altLang="en-US" sz="1400" dirty="0">
                <a:solidFill>
                  <a:schemeClr val="tx1"/>
                </a:solidFill>
              </a:rPr>
              <a:t> 알고리즘을 비활성화 할 수 있다</a:t>
            </a:r>
            <a:r>
              <a:rPr kumimoji="1" lang="en-US" altLang="ko-KR" sz="14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46062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4.2.7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TIME_WAIT</a:t>
            </a:r>
            <a:r>
              <a:rPr kumimoji="1" lang="ko-KR" altLang="en-US" dirty="0">
                <a:solidFill>
                  <a:schemeClr val="tx2"/>
                </a:solidFill>
              </a:rPr>
              <a:t>의 누적과 포트 고갈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2"/>
            <a:r>
              <a:rPr kumimoji="1" lang="en-US" altLang="ko-KR" sz="1400" dirty="0">
                <a:solidFill>
                  <a:schemeClr val="tx2"/>
                </a:solidFill>
              </a:rPr>
              <a:t>TIME_WAIT</a:t>
            </a:r>
            <a:r>
              <a:rPr kumimoji="1" lang="ko-KR" altLang="en-US" sz="1400" dirty="0">
                <a:solidFill>
                  <a:schemeClr val="tx2"/>
                </a:solidFill>
              </a:rPr>
              <a:t> 포트 고갈은 주로 성능 측정 시에만 심각한 성능 저하를 발생시킨다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ko-KR" altLang="en-US" sz="1400" dirty="0">
                <a:solidFill>
                  <a:schemeClr val="tx2"/>
                </a:solidFill>
              </a:rPr>
              <a:t>성능 측정 시 성능상의 문제로 오해할 수 있음</a:t>
            </a:r>
            <a:r>
              <a:rPr kumimoji="1" lang="en-US" altLang="ko-KR" sz="1400" dirty="0">
                <a:solidFill>
                  <a:schemeClr val="tx2"/>
                </a:solidFill>
              </a:rPr>
              <a:t>).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동일한 커넥션이 </a:t>
            </a:r>
            <a:r>
              <a:rPr kumimoji="1" lang="en-US" altLang="ko-KR" sz="1400" dirty="0">
                <a:solidFill>
                  <a:schemeClr val="tx2"/>
                </a:solidFill>
              </a:rPr>
              <a:t>2</a:t>
            </a:r>
            <a:r>
              <a:rPr kumimoji="1" lang="ko-KR" altLang="en-US" sz="1400" dirty="0">
                <a:solidFill>
                  <a:schemeClr val="tx2"/>
                </a:solidFill>
              </a:rPr>
              <a:t>분 이내에 새로 생성되는 것을 막는다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트랜잭션이 빠르게 처리되는 경우 </a:t>
            </a:r>
            <a:r>
              <a:rPr kumimoji="1" lang="en-US" altLang="ko-KR" sz="1400" dirty="0">
                <a:solidFill>
                  <a:schemeClr val="tx2"/>
                </a:solidFill>
              </a:rPr>
              <a:t>TIME_WAIT</a:t>
            </a:r>
            <a:r>
              <a:rPr kumimoji="1" lang="ko-KR" altLang="en-US" sz="1400" dirty="0">
                <a:solidFill>
                  <a:schemeClr val="tx2"/>
                </a:solidFill>
              </a:rPr>
              <a:t> 포트 고갈 발생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부하 생성 장비를 추가하거나 여러 개의 가상 </a:t>
            </a:r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>
                <a:solidFill>
                  <a:schemeClr val="tx2"/>
                </a:solidFill>
              </a:rPr>
              <a:t>주소 사용으로 해결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커넥션을 너무 많이 맺거나 대기 상태로 있는 제어 블록들이 너무 많아지는 상황은 주의해야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684691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커넥션 관리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커넥션 헤더는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커넥션 관리에서 매우 중요한 부분이다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462382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839FC30-63C9-4643-98EF-7B1C31BE3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2B76B338-5C91-48AF-BFFC-93C8AAD6D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3303" y="4358020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07FE80B3-9970-48B3-8883-81ED2FE4A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007832" y="4676762"/>
            <a:ext cx="2222198" cy="2133710"/>
          </a:xfrm>
          <a:custGeom>
            <a:avLst/>
            <a:gdLst>
              <a:gd name="connsiteX0" fmla="*/ 0 w 2222198"/>
              <a:gd name="connsiteY0" fmla="*/ 0 h 2133710"/>
              <a:gd name="connsiteX1" fmla="*/ 44227 w 2222198"/>
              <a:gd name="connsiteY1" fmla="*/ 2234 h 2133710"/>
              <a:gd name="connsiteX2" fmla="*/ 2193454 w 2222198"/>
              <a:gd name="connsiteY2" fmla="*/ 1945372 h 2133710"/>
              <a:gd name="connsiteX3" fmla="*/ 2222198 w 2222198"/>
              <a:gd name="connsiteY3" fmla="*/ 2133710 h 2133710"/>
              <a:gd name="connsiteX4" fmla="*/ 1394653 w 2222198"/>
              <a:gd name="connsiteY4" fmla="*/ 2133710 h 2133710"/>
              <a:gd name="connsiteX5" fmla="*/ 1391100 w 2222198"/>
              <a:gd name="connsiteY5" fmla="*/ 2110427 h 2133710"/>
              <a:gd name="connsiteX6" fmla="*/ 122376 w 2222198"/>
              <a:gd name="connsiteY6" fmla="*/ 841704 h 2133710"/>
              <a:gd name="connsiteX7" fmla="*/ 0 w 2222198"/>
              <a:gd name="connsiteY7" fmla="*/ 823027 h 213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2198" h="2133710">
                <a:moveTo>
                  <a:pt x="0" y="0"/>
                </a:moveTo>
                <a:lnTo>
                  <a:pt x="44227" y="2234"/>
                </a:lnTo>
                <a:cubicBezTo>
                  <a:pt x="1114682" y="110944"/>
                  <a:pt x="1981368" y="908934"/>
                  <a:pt x="2193454" y="1945372"/>
                </a:cubicBezTo>
                <a:lnTo>
                  <a:pt x="2222198" y="2133710"/>
                </a:lnTo>
                <a:lnTo>
                  <a:pt x="1394653" y="2133710"/>
                </a:lnTo>
                <a:lnTo>
                  <a:pt x="1391100" y="2110427"/>
                </a:lnTo>
                <a:cubicBezTo>
                  <a:pt x="1260786" y="1473602"/>
                  <a:pt x="759202" y="972017"/>
                  <a:pt x="122376" y="841704"/>
                </a:cubicBezTo>
                <a:lnTo>
                  <a:pt x="0" y="823027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525808"/>
            <a:ext cx="6548127" cy="214161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4.3.1</a:t>
            </a:r>
            <a:r>
              <a:rPr kumimoji="1" lang="ko-KR" altLang="en-US" dirty="0">
                <a:solidFill>
                  <a:schemeClr val="tx2"/>
                </a:solidFill>
              </a:rPr>
              <a:t> 흔히 잘못 이해하는 </a:t>
            </a:r>
            <a:r>
              <a:rPr kumimoji="1" lang="en-US" altLang="ko-KR" dirty="0">
                <a:solidFill>
                  <a:schemeClr val="tx2"/>
                </a:solidFill>
              </a:rPr>
              <a:t>Connection </a:t>
            </a:r>
            <a:r>
              <a:rPr kumimoji="1" lang="ko-KR" altLang="en-US" dirty="0">
                <a:solidFill>
                  <a:schemeClr val="tx2"/>
                </a:solidFill>
              </a:rPr>
              <a:t>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4" name="그림 3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96C5A14B-41CA-2C41-A624-316D95DDF8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066"/>
          <a:stretch/>
        </p:blipFill>
        <p:spPr>
          <a:xfrm>
            <a:off x="-6214" y="2018"/>
            <a:ext cx="12214825" cy="3383384"/>
          </a:xfrm>
          <a:custGeom>
            <a:avLst/>
            <a:gdLst/>
            <a:ahLst/>
            <a:cxnLst/>
            <a:rect l="l" t="t" r="r" b="b"/>
            <a:pathLst>
              <a:path w="12214825" h="3383384">
                <a:moveTo>
                  <a:pt x="12213819" y="0"/>
                </a:moveTo>
                <a:cubicBezTo>
                  <a:pt x="12213819" y="29107"/>
                  <a:pt x="12214067" y="89770"/>
                  <a:pt x="12214502" y="174101"/>
                </a:cubicBezTo>
                <a:lnTo>
                  <a:pt x="12214825" y="234681"/>
                </a:lnTo>
                <a:lnTo>
                  <a:pt x="12214825" y="2718323"/>
                </a:lnTo>
                <a:lnTo>
                  <a:pt x="11377417" y="2725712"/>
                </a:lnTo>
                <a:cubicBezTo>
                  <a:pt x="7318291" y="2799276"/>
                  <a:pt x="6189525" y="3387660"/>
                  <a:pt x="3246747" y="3383361"/>
                </a:cubicBezTo>
                <a:cubicBezTo>
                  <a:pt x="2493396" y="3382260"/>
                  <a:pt x="1619330" y="3339570"/>
                  <a:pt x="544071" y="3235389"/>
                </a:cubicBezTo>
                <a:lnTo>
                  <a:pt x="19466" y="3181198"/>
                </a:lnTo>
                <a:cubicBezTo>
                  <a:pt x="22117" y="2650999"/>
                  <a:pt x="12840" y="2122787"/>
                  <a:pt x="3563" y="1594575"/>
                </a:cubicBezTo>
                <a:lnTo>
                  <a:pt x="0" y="1239098"/>
                </a:lnTo>
                <a:lnTo>
                  <a:pt x="0" y="7944"/>
                </a:lnTo>
                <a:close/>
              </a:path>
            </a:pathLst>
          </a:custGeom>
        </p:spPr>
      </p:pic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77" y="3306662"/>
            <a:ext cx="5903471" cy="3157192"/>
          </a:xfrm>
        </p:spPr>
        <p:txBody>
          <a:bodyPr anchor="ctr">
            <a:noAutofit/>
          </a:bodyPr>
          <a:lstStyle/>
          <a:p>
            <a:pPr lvl="2">
              <a:lnSpc>
                <a:spcPct val="104000"/>
              </a:lnSpc>
            </a:pPr>
            <a:r>
              <a:rPr kumimoji="1" lang="en-US" altLang="ko-KR" sz="1200" dirty="0">
                <a:solidFill>
                  <a:schemeClr val="tx2"/>
                </a:solidFill>
              </a:rPr>
              <a:t>HTTP </a:t>
            </a:r>
            <a:r>
              <a:rPr kumimoji="1" lang="ko-KR" altLang="en-US" sz="1200" dirty="0">
                <a:solidFill>
                  <a:schemeClr val="tx2"/>
                </a:solidFill>
              </a:rPr>
              <a:t>커넥션 헤더는 커넥션 토큰을 쉼표로 구분하여 가지고 있으며 그 값들은 다른 커넥션에는 전달되지 않는다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  <a:r>
              <a:rPr kumimoji="1" lang="ko-KR" altLang="en-US" sz="1200" dirty="0">
                <a:solidFill>
                  <a:schemeClr val="tx2"/>
                </a:solidFill>
              </a:rPr>
              <a:t> 따라서 메시지를 다른 곳으로 보내야 하는 시점에 모든 헤더 필드는 삭제되어야 한다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2">
              <a:lnSpc>
                <a:spcPct val="104000"/>
              </a:lnSpc>
            </a:pPr>
            <a:endParaRPr kumimoji="1" lang="en-US" altLang="ko-KR" sz="1200" dirty="0">
              <a:solidFill>
                <a:schemeClr val="tx2"/>
              </a:solidFill>
            </a:endParaRPr>
          </a:p>
          <a:p>
            <a:pPr lvl="2">
              <a:lnSpc>
                <a:spcPct val="104000"/>
              </a:lnSpc>
            </a:pPr>
            <a:r>
              <a:rPr kumimoji="1" lang="ko-KR" altLang="en-US" sz="1200" dirty="0">
                <a:solidFill>
                  <a:schemeClr val="tx2"/>
                </a:solidFill>
              </a:rPr>
              <a:t>다음 </a:t>
            </a:r>
            <a:r>
              <a:rPr kumimoji="1" lang="en-US" altLang="ko-KR" sz="1200" dirty="0">
                <a:solidFill>
                  <a:schemeClr val="tx2"/>
                </a:solidFill>
              </a:rPr>
              <a:t>3</a:t>
            </a:r>
            <a:r>
              <a:rPr kumimoji="1" lang="ko-KR" altLang="en-US" sz="1200" dirty="0">
                <a:solidFill>
                  <a:schemeClr val="tx2"/>
                </a:solidFill>
              </a:rPr>
              <a:t>가지 토큰이 전달될 수 있다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>
              <a:lnSpc>
                <a:spcPct val="104000"/>
              </a:lnSpc>
            </a:pPr>
            <a:r>
              <a:rPr kumimoji="1" lang="en-US" altLang="ko-KR" sz="1200" dirty="0">
                <a:solidFill>
                  <a:schemeClr val="tx2"/>
                </a:solidFill>
              </a:rPr>
              <a:t>HTTP </a:t>
            </a:r>
            <a:r>
              <a:rPr kumimoji="1" lang="ko-KR" altLang="en-US" sz="1200" dirty="0">
                <a:solidFill>
                  <a:schemeClr val="tx2"/>
                </a:solidFill>
              </a:rPr>
              <a:t>헤더 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필드명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:</a:t>
            </a:r>
            <a:r>
              <a:rPr kumimoji="1" lang="ko-KR" altLang="en-US" sz="1200" dirty="0">
                <a:solidFill>
                  <a:schemeClr val="tx2"/>
                </a:solidFill>
              </a:rPr>
              <a:t> 이 커넥션에만 해당되는 헤더들을 나열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  <a:r>
              <a:rPr kumimoji="1" lang="ko-KR" altLang="en-US" sz="1200" dirty="0">
                <a:solidFill>
                  <a:schemeClr val="tx2"/>
                </a:solidFill>
              </a:rPr>
              <a:t> 현재 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커넥션만을</a:t>
            </a:r>
            <a:r>
              <a:rPr kumimoji="1" lang="ko-KR" altLang="en-US" sz="1200" dirty="0">
                <a:solidFill>
                  <a:schemeClr val="tx2"/>
                </a:solidFill>
              </a:rPr>
              <a:t> 위한 값이므로 다음 커넥션에 전달하면 안된다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>
              <a:lnSpc>
                <a:spcPct val="104000"/>
              </a:lnSpc>
            </a:pPr>
            <a:r>
              <a:rPr kumimoji="1" lang="ko-KR" altLang="en-US" sz="1200" dirty="0">
                <a:solidFill>
                  <a:schemeClr val="tx2"/>
                </a:solidFill>
              </a:rPr>
              <a:t>일시적인 토큰 값 </a:t>
            </a:r>
            <a:r>
              <a:rPr kumimoji="1" lang="en-US" altLang="ko-KR" sz="1200" dirty="0">
                <a:solidFill>
                  <a:schemeClr val="tx2"/>
                </a:solidFill>
              </a:rPr>
              <a:t>:</a:t>
            </a:r>
            <a:r>
              <a:rPr kumimoji="1" lang="ko-KR" altLang="en-US" sz="1200" dirty="0">
                <a:solidFill>
                  <a:schemeClr val="tx2"/>
                </a:solidFill>
              </a:rPr>
              <a:t> 커넥션에 대한 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비표준</a:t>
            </a:r>
            <a:r>
              <a:rPr kumimoji="1" lang="ko-KR" altLang="en-US" sz="1200" dirty="0">
                <a:solidFill>
                  <a:schemeClr val="tx2"/>
                </a:solidFill>
              </a:rPr>
              <a:t> 옵션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en-US" altLang="ko-KR" sz="1200" dirty="0">
                <a:solidFill>
                  <a:schemeClr val="tx2"/>
                </a:solidFill>
              </a:rPr>
              <a:t>close : </a:t>
            </a:r>
            <a:r>
              <a:rPr kumimoji="1" lang="ko-KR" altLang="en-US" sz="1200" dirty="0">
                <a:solidFill>
                  <a:schemeClr val="tx2"/>
                </a:solidFill>
              </a:rPr>
              <a:t>커넥션 작업이 완료되면 종료되어야 함을 의미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marL="0" lvl="3" indent="0">
              <a:lnSpc>
                <a:spcPct val="104000"/>
              </a:lnSpc>
              <a:buNone/>
            </a:pPr>
            <a:endParaRPr kumimoji="1" lang="en-US" altLang="ko-KR" sz="1200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ko-KR" altLang="en-US" sz="1200" dirty="0">
                <a:solidFill>
                  <a:schemeClr val="tx2"/>
                </a:solidFill>
              </a:rPr>
              <a:t>커넥션 헤더에 기술되어 있지는 않지만 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홉별</a:t>
            </a:r>
            <a:r>
              <a:rPr kumimoji="1" lang="ko-KR" altLang="en-US" sz="1200" dirty="0">
                <a:solidFill>
                  <a:schemeClr val="tx2"/>
                </a:solidFill>
              </a:rPr>
              <a:t> 헤더인 것들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sz="1200" dirty="0">
                <a:solidFill>
                  <a:schemeClr val="tx2"/>
                </a:solidFill>
              </a:rPr>
              <a:t>Proxy-Authenticate</a:t>
            </a:r>
          </a:p>
          <a:p>
            <a:pPr lvl="4">
              <a:lnSpc>
                <a:spcPct val="104000"/>
              </a:lnSpc>
            </a:pPr>
            <a:r>
              <a:rPr kumimoji="1" lang="en-US" altLang="ko-KR" sz="1200" dirty="0">
                <a:solidFill>
                  <a:schemeClr val="tx2"/>
                </a:solidFill>
              </a:rPr>
              <a:t>Proxy-Connection</a:t>
            </a:r>
          </a:p>
          <a:p>
            <a:pPr lvl="4">
              <a:lnSpc>
                <a:spcPct val="104000"/>
              </a:lnSpc>
            </a:pPr>
            <a:r>
              <a:rPr kumimoji="1" lang="en-US" altLang="ko-KR" sz="1200" dirty="0">
                <a:solidFill>
                  <a:schemeClr val="tx2"/>
                </a:solidFill>
              </a:rPr>
              <a:t>Transfer-Encoding</a:t>
            </a:r>
          </a:p>
          <a:p>
            <a:pPr lvl="4">
              <a:lnSpc>
                <a:spcPct val="104000"/>
              </a:lnSpc>
            </a:pPr>
            <a:r>
              <a:rPr kumimoji="1" lang="en-US" altLang="ko-KR" sz="1200" dirty="0">
                <a:solidFill>
                  <a:schemeClr val="tx2"/>
                </a:solidFill>
              </a:rPr>
              <a:t>Upgrade</a:t>
            </a:r>
          </a:p>
        </p:txBody>
      </p:sp>
    </p:spTree>
    <p:extLst>
      <p:ext uri="{BB962C8B-B14F-4D97-AF65-F5344CB8AC3E}">
        <p14:creationId xmlns:p14="http://schemas.microsoft.com/office/powerpoint/2010/main" val="336226415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839FC30-63C9-4643-98EF-7B1C31BE3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2B76B338-5C91-48AF-BFFC-93C8AAD6D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3303" y="4358020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07FE80B3-9970-48B3-8883-81ED2FE4A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007832" y="4676762"/>
            <a:ext cx="2222198" cy="2133710"/>
          </a:xfrm>
          <a:custGeom>
            <a:avLst/>
            <a:gdLst>
              <a:gd name="connsiteX0" fmla="*/ 0 w 2222198"/>
              <a:gd name="connsiteY0" fmla="*/ 0 h 2133710"/>
              <a:gd name="connsiteX1" fmla="*/ 44227 w 2222198"/>
              <a:gd name="connsiteY1" fmla="*/ 2234 h 2133710"/>
              <a:gd name="connsiteX2" fmla="*/ 2193454 w 2222198"/>
              <a:gd name="connsiteY2" fmla="*/ 1945372 h 2133710"/>
              <a:gd name="connsiteX3" fmla="*/ 2222198 w 2222198"/>
              <a:gd name="connsiteY3" fmla="*/ 2133710 h 2133710"/>
              <a:gd name="connsiteX4" fmla="*/ 1394653 w 2222198"/>
              <a:gd name="connsiteY4" fmla="*/ 2133710 h 2133710"/>
              <a:gd name="connsiteX5" fmla="*/ 1391100 w 2222198"/>
              <a:gd name="connsiteY5" fmla="*/ 2110427 h 2133710"/>
              <a:gd name="connsiteX6" fmla="*/ 122376 w 2222198"/>
              <a:gd name="connsiteY6" fmla="*/ 841704 h 2133710"/>
              <a:gd name="connsiteX7" fmla="*/ 0 w 2222198"/>
              <a:gd name="connsiteY7" fmla="*/ 823027 h 213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2198" h="2133710">
                <a:moveTo>
                  <a:pt x="0" y="0"/>
                </a:moveTo>
                <a:lnTo>
                  <a:pt x="44227" y="2234"/>
                </a:lnTo>
                <a:cubicBezTo>
                  <a:pt x="1114682" y="110944"/>
                  <a:pt x="1981368" y="908934"/>
                  <a:pt x="2193454" y="1945372"/>
                </a:cubicBezTo>
                <a:lnTo>
                  <a:pt x="2222198" y="2133710"/>
                </a:lnTo>
                <a:lnTo>
                  <a:pt x="1394653" y="2133710"/>
                </a:lnTo>
                <a:lnTo>
                  <a:pt x="1391100" y="2110427"/>
                </a:lnTo>
                <a:cubicBezTo>
                  <a:pt x="1260786" y="1473602"/>
                  <a:pt x="759202" y="972017"/>
                  <a:pt x="122376" y="841704"/>
                </a:cubicBezTo>
                <a:lnTo>
                  <a:pt x="0" y="823027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525808"/>
            <a:ext cx="6548127" cy="2141612"/>
          </a:xfrm>
        </p:spPr>
        <p:txBody>
          <a:bodyPr anchor="ctr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4.3.2</a:t>
            </a:r>
            <a:r>
              <a:rPr kumimoji="1" lang="ko-KR" altLang="en-US" dirty="0">
                <a:solidFill>
                  <a:schemeClr val="tx2"/>
                </a:solidFill>
              </a:rPr>
              <a:t> 순차적인 트랜잭션 처리에 의한 지연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682CCB-47C0-F247-8024-8A2E8CBA09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7474"/>
          <a:stretch/>
        </p:blipFill>
        <p:spPr>
          <a:xfrm>
            <a:off x="-6214" y="2018"/>
            <a:ext cx="12214825" cy="3383384"/>
          </a:xfrm>
          <a:custGeom>
            <a:avLst/>
            <a:gdLst/>
            <a:ahLst/>
            <a:cxnLst/>
            <a:rect l="l" t="t" r="r" b="b"/>
            <a:pathLst>
              <a:path w="12214825" h="3383384">
                <a:moveTo>
                  <a:pt x="12213819" y="0"/>
                </a:moveTo>
                <a:cubicBezTo>
                  <a:pt x="12213819" y="29107"/>
                  <a:pt x="12214067" y="89770"/>
                  <a:pt x="12214502" y="174101"/>
                </a:cubicBezTo>
                <a:lnTo>
                  <a:pt x="12214825" y="234681"/>
                </a:lnTo>
                <a:lnTo>
                  <a:pt x="12214825" y="2718323"/>
                </a:lnTo>
                <a:lnTo>
                  <a:pt x="11377417" y="2725712"/>
                </a:lnTo>
                <a:cubicBezTo>
                  <a:pt x="7318291" y="2799276"/>
                  <a:pt x="6189525" y="3387660"/>
                  <a:pt x="3246747" y="3383361"/>
                </a:cubicBezTo>
                <a:cubicBezTo>
                  <a:pt x="2493396" y="3382260"/>
                  <a:pt x="1619330" y="3339570"/>
                  <a:pt x="544071" y="3235389"/>
                </a:cubicBezTo>
                <a:lnTo>
                  <a:pt x="19466" y="3181198"/>
                </a:lnTo>
                <a:cubicBezTo>
                  <a:pt x="22117" y="2650999"/>
                  <a:pt x="12840" y="2122787"/>
                  <a:pt x="3563" y="1594575"/>
                </a:cubicBezTo>
                <a:lnTo>
                  <a:pt x="0" y="1239098"/>
                </a:lnTo>
                <a:lnTo>
                  <a:pt x="0" y="7944"/>
                </a:lnTo>
                <a:close/>
              </a:path>
            </a:pathLst>
          </a:custGeom>
        </p:spPr>
      </p:pic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2282" y="3525807"/>
            <a:ext cx="4997189" cy="3157191"/>
          </a:xfrm>
        </p:spPr>
        <p:txBody>
          <a:bodyPr anchor="ctr">
            <a:normAutofit fontScale="70000" lnSpcReduction="20000"/>
          </a:bodyPr>
          <a:lstStyle/>
          <a:p>
            <a:pPr lvl="2">
              <a:lnSpc>
                <a:spcPct val="104000"/>
              </a:lnSpc>
            </a:pPr>
            <a:r>
              <a:rPr kumimoji="1" lang="ko-KR" altLang="en-US" sz="1500" dirty="0">
                <a:solidFill>
                  <a:schemeClr val="tx2"/>
                </a:solidFill>
              </a:rPr>
              <a:t>커넥션 관리는 </a:t>
            </a:r>
            <a:r>
              <a:rPr kumimoji="1" lang="en-US" altLang="ko-KR" sz="1500" dirty="0">
                <a:solidFill>
                  <a:schemeClr val="tx2"/>
                </a:solidFill>
              </a:rPr>
              <a:t>TCP </a:t>
            </a:r>
            <a:r>
              <a:rPr kumimoji="1" lang="ko-KR" altLang="en-US" sz="1500" dirty="0">
                <a:solidFill>
                  <a:schemeClr val="tx2"/>
                </a:solidFill>
              </a:rPr>
              <a:t>성능에 큰 영향을 끼친다</a:t>
            </a:r>
            <a:r>
              <a:rPr kumimoji="1" lang="en-US" altLang="ko-KR" sz="1500" dirty="0">
                <a:solidFill>
                  <a:schemeClr val="tx2"/>
                </a:solidFill>
              </a:rPr>
              <a:t>.</a:t>
            </a:r>
          </a:p>
          <a:p>
            <a:pPr lvl="2">
              <a:lnSpc>
                <a:spcPct val="104000"/>
              </a:lnSpc>
            </a:pPr>
            <a:endParaRPr kumimoji="1" lang="en-US" altLang="ko-KR" sz="1500" dirty="0">
              <a:solidFill>
                <a:schemeClr val="tx2"/>
              </a:solidFill>
            </a:endParaRPr>
          </a:p>
          <a:p>
            <a:pPr lvl="2">
              <a:lnSpc>
                <a:spcPct val="104000"/>
              </a:lnSpc>
            </a:pPr>
            <a:r>
              <a:rPr kumimoji="1" lang="ko-KR" altLang="en-US" sz="1500" dirty="0">
                <a:solidFill>
                  <a:schemeClr val="tx2"/>
                </a:solidFill>
              </a:rPr>
              <a:t>잦은 커넥션 생성은 느린 시작 지연을 발생시킨다</a:t>
            </a:r>
            <a:r>
              <a:rPr kumimoji="1" lang="en-US" altLang="ko-KR" sz="1500" dirty="0">
                <a:solidFill>
                  <a:schemeClr val="tx2"/>
                </a:solidFill>
              </a:rPr>
              <a:t>.</a:t>
            </a:r>
          </a:p>
          <a:p>
            <a:pPr lvl="2">
              <a:lnSpc>
                <a:spcPct val="104000"/>
              </a:lnSpc>
            </a:pPr>
            <a:endParaRPr kumimoji="1" lang="en-US" altLang="ko-KR" sz="1500" dirty="0">
              <a:solidFill>
                <a:schemeClr val="tx2"/>
              </a:solidFill>
            </a:endParaRPr>
          </a:p>
          <a:p>
            <a:pPr lvl="2">
              <a:lnSpc>
                <a:spcPct val="104000"/>
              </a:lnSpc>
            </a:pPr>
            <a:r>
              <a:rPr kumimoji="1" lang="ko-KR" altLang="en-US" sz="1500" dirty="0">
                <a:solidFill>
                  <a:schemeClr val="tx2"/>
                </a:solidFill>
              </a:rPr>
              <a:t>순차적 처리로 인한 지연은 물리적 지연 뿐 아니라 리소스를 </a:t>
            </a:r>
            <a:r>
              <a:rPr kumimoji="1" lang="ko-KR" altLang="en-US" sz="1500" dirty="0" err="1">
                <a:solidFill>
                  <a:schemeClr val="tx2"/>
                </a:solidFill>
              </a:rPr>
              <a:t>내려받는</a:t>
            </a:r>
            <a:r>
              <a:rPr kumimoji="1" lang="ko-KR" altLang="en-US" sz="1500" dirty="0">
                <a:solidFill>
                  <a:schemeClr val="tx2"/>
                </a:solidFill>
              </a:rPr>
              <a:t> 동안 페이지의 변화 없게 되어 심리적인 지연도 일으킨다</a:t>
            </a:r>
            <a:r>
              <a:rPr kumimoji="1" lang="en-US" altLang="ko-KR" sz="1500" dirty="0">
                <a:solidFill>
                  <a:schemeClr val="tx2"/>
                </a:solidFill>
              </a:rPr>
              <a:t>.</a:t>
            </a:r>
          </a:p>
          <a:p>
            <a:pPr lvl="2">
              <a:lnSpc>
                <a:spcPct val="104000"/>
              </a:lnSpc>
            </a:pPr>
            <a:endParaRPr kumimoji="1" lang="en-US" altLang="ko-KR" sz="1500" dirty="0">
              <a:solidFill>
                <a:schemeClr val="tx2"/>
              </a:solidFill>
            </a:endParaRPr>
          </a:p>
          <a:p>
            <a:pPr lvl="2">
              <a:lnSpc>
                <a:spcPct val="104000"/>
              </a:lnSpc>
            </a:pPr>
            <a:r>
              <a:rPr kumimoji="1" lang="ko-KR" altLang="en-US" sz="1500" dirty="0">
                <a:solidFill>
                  <a:schemeClr val="tx2"/>
                </a:solidFill>
              </a:rPr>
              <a:t>특정 브라우저에서는 객체의 크기 확인 문제로 모든 객체를 </a:t>
            </a:r>
            <a:r>
              <a:rPr kumimoji="1" lang="ko-KR" altLang="en-US" sz="1500" dirty="0" err="1">
                <a:solidFill>
                  <a:schemeClr val="tx2"/>
                </a:solidFill>
              </a:rPr>
              <a:t>내려받기</a:t>
            </a:r>
            <a:r>
              <a:rPr kumimoji="1" lang="ko-KR" altLang="en-US" sz="1500" dirty="0">
                <a:solidFill>
                  <a:schemeClr val="tx2"/>
                </a:solidFill>
              </a:rPr>
              <a:t> 전까지 빈 화면을 보여주는 문제가 있다</a:t>
            </a:r>
            <a:r>
              <a:rPr kumimoji="1" lang="en-US" altLang="ko-KR" sz="1500" dirty="0">
                <a:solidFill>
                  <a:schemeClr val="tx2"/>
                </a:solidFill>
              </a:rPr>
              <a:t>.</a:t>
            </a:r>
          </a:p>
          <a:p>
            <a:pPr lvl="2">
              <a:lnSpc>
                <a:spcPct val="104000"/>
              </a:lnSpc>
            </a:pPr>
            <a:endParaRPr kumimoji="1" lang="en-US" altLang="ko-KR" sz="1500" dirty="0">
              <a:solidFill>
                <a:schemeClr val="tx2"/>
              </a:solidFill>
            </a:endParaRPr>
          </a:p>
          <a:p>
            <a:pPr lvl="2">
              <a:lnSpc>
                <a:spcPct val="104000"/>
              </a:lnSpc>
            </a:pPr>
            <a:r>
              <a:rPr kumimoji="1" lang="ko-KR" altLang="en-US" sz="1500" dirty="0">
                <a:solidFill>
                  <a:schemeClr val="tx2"/>
                </a:solidFill>
              </a:rPr>
              <a:t>개선책 </a:t>
            </a:r>
            <a:r>
              <a:rPr kumimoji="1" lang="en-US" altLang="ko-KR" sz="1500" dirty="0">
                <a:solidFill>
                  <a:schemeClr val="tx2"/>
                </a:solidFill>
              </a:rPr>
              <a:t>4</a:t>
            </a:r>
            <a:r>
              <a:rPr kumimoji="1" lang="ko-KR" altLang="en-US" sz="1500" dirty="0">
                <a:solidFill>
                  <a:schemeClr val="tx2"/>
                </a:solidFill>
              </a:rPr>
              <a:t>가지</a:t>
            </a:r>
            <a:endParaRPr kumimoji="1" lang="en-US" altLang="ko-KR" sz="1500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ko-KR" altLang="en-US" sz="1500" b="1" dirty="0">
                <a:solidFill>
                  <a:schemeClr val="tx2"/>
                </a:solidFill>
              </a:rPr>
              <a:t>병렬</a:t>
            </a:r>
            <a:r>
              <a:rPr kumimoji="1" lang="en-US" altLang="ko-KR" sz="1500" b="1" dirty="0">
                <a:solidFill>
                  <a:schemeClr val="tx2"/>
                </a:solidFill>
              </a:rPr>
              <a:t>(parallel</a:t>
            </a:r>
            <a:r>
              <a:rPr kumimoji="1" lang="ko-KR" altLang="en-US" sz="1500" b="1" dirty="0">
                <a:solidFill>
                  <a:schemeClr val="tx2"/>
                </a:solidFill>
              </a:rPr>
              <a:t> 커넥션</a:t>
            </a:r>
            <a:r>
              <a:rPr kumimoji="1" lang="en-US" altLang="ko-KR" sz="1500" b="1" dirty="0">
                <a:solidFill>
                  <a:schemeClr val="tx2"/>
                </a:solidFill>
              </a:rPr>
              <a:t> </a:t>
            </a:r>
            <a:r>
              <a:rPr kumimoji="1" lang="en-US" altLang="ko-KR" sz="1500" dirty="0">
                <a:solidFill>
                  <a:schemeClr val="tx2"/>
                </a:solidFill>
              </a:rPr>
              <a:t>: </a:t>
            </a:r>
            <a:r>
              <a:rPr kumimoji="1" lang="ko-KR" altLang="en-US" sz="1500" dirty="0">
                <a:solidFill>
                  <a:schemeClr val="tx2"/>
                </a:solidFill>
              </a:rPr>
              <a:t>여러 개의 </a:t>
            </a:r>
            <a:r>
              <a:rPr kumimoji="1" lang="en-US" altLang="ko-KR" sz="1500" dirty="0">
                <a:solidFill>
                  <a:schemeClr val="tx2"/>
                </a:solidFill>
              </a:rPr>
              <a:t> TCP</a:t>
            </a:r>
            <a:r>
              <a:rPr kumimoji="1" lang="ko-KR" altLang="en-US" sz="1500" dirty="0">
                <a:solidFill>
                  <a:schemeClr val="tx2"/>
                </a:solidFill>
              </a:rPr>
              <a:t> 커넥션을 통한 동시 </a:t>
            </a:r>
            <a:r>
              <a:rPr kumimoji="1" lang="en-US" altLang="ko-KR" sz="1500" dirty="0">
                <a:solidFill>
                  <a:schemeClr val="tx2"/>
                </a:solidFill>
              </a:rPr>
              <a:t>HTTP </a:t>
            </a:r>
            <a:r>
              <a:rPr kumimoji="1" lang="ko-KR" altLang="en-US" sz="1500" dirty="0">
                <a:solidFill>
                  <a:schemeClr val="tx2"/>
                </a:solidFill>
              </a:rPr>
              <a:t>요청</a:t>
            </a:r>
            <a:endParaRPr kumimoji="1" lang="en-US" altLang="ko-KR" sz="1500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ko-KR" altLang="en-US" sz="1500" b="1" dirty="0">
                <a:solidFill>
                  <a:schemeClr val="tx2"/>
                </a:solidFill>
              </a:rPr>
              <a:t>지속</a:t>
            </a:r>
            <a:r>
              <a:rPr kumimoji="1" lang="en-US" altLang="ko-KR" sz="1500" b="1" dirty="0">
                <a:solidFill>
                  <a:schemeClr val="tx2"/>
                </a:solidFill>
              </a:rPr>
              <a:t>(</a:t>
            </a:r>
            <a:r>
              <a:rPr kumimoji="1" lang="en-US" altLang="ko-KR" sz="1500" b="1" dirty="0" err="1">
                <a:solidFill>
                  <a:schemeClr val="tx2"/>
                </a:solidFill>
              </a:rPr>
              <a:t>persistant</a:t>
            </a:r>
            <a:r>
              <a:rPr kumimoji="1" lang="en-US" altLang="ko-KR" sz="1500" b="1" dirty="0">
                <a:solidFill>
                  <a:schemeClr val="tx2"/>
                </a:solidFill>
              </a:rPr>
              <a:t>)</a:t>
            </a:r>
            <a:r>
              <a:rPr kumimoji="1" lang="ko-KR" altLang="en-US" sz="1500" b="1" dirty="0">
                <a:solidFill>
                  <a:schemeClr val="tx2"/>
                </a:solidFill>
              </a:rPr>
              <a:t> 커넥션 </a:t>
            </a:r>
            <a:r>
              <a:rPr kumimoji="1" lang="en-US" altLang="ko-KR" sz="1500" dirty="0">
                <a:solidFill>
                  <a:schemeClr val="tx2"/>
                </a:solidFill>
              </a:rPr>
              <a:t>:</a:t>
            </a:r>
            <a:r>
              <a:rPr kumimoji="1" lang="ko-KR" altLang="en-US" sz="1500" dirty="0">
                <a:solidFill>
                  <a:schemeClr val="tx2"/>
                </a:solidFill>
              </a:rPr>
              <a:t> 이미 생성된 </a:t>
            </a:r>
            <a:r>
              <a:rPr kumimoji="1" lang="en-US" altLang="ko-KR" sz="1500" dirty="0">
                <a:solidFill>
                  <a:schemeClr val="tx2"/>
                </a:solidFill>
              </a:rPr>
              <a:t>TCP</a:t>
            </a:r>
            <a:r>
              <a:rPr kumimoji="1" lang="ko-KR" altLang="en-US" sz="1500" dirty="0">
                <a:solidFill>
                  <a:schemeClr val="tx2"/>
                </a:solidFill>
              </a:rPr>
              <a:t> 커넥션의 재활용</a:t>
            </a:r>
            <a:endParaRPr kumimoji="1" lang="en-US" altLang="ko-KR" sz="1500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ko-KR" altLang="en-US" sz="1500" b="1" dirty="0">
                <a:solidFill>
                  <a:schemeClr val="tx2"/>
                </a:solidFill>
              </a:rPr>
              <a:t>파이프라인</a:t>
            </a:r>
            <a:r>
              <a:rPr kumimoji="1" lang="en-US" altLang="ko-KR" sz="1500" b="1" dirty="0">
                <a:solidFill>
                  <a:schemeClr val="tx2"/>
                </a:solidFill>
              </a:rPr>
              <a:t>(pipeline)</a:t>
            </a:r>
            <a:r>
              <a:rPr kumimoji="1" lang="ko-KR" altLang="en-US" sz="1500" b="1" dirty="0">
                <a:solidFill>
                  <a:schemeClr val="tx2"/>
                </a:solidFill>
              </a:rPr>
              <a:t> 커넥션 </a:t>
            </a:r>
            <a:r>
              <a:rPr kumimoji="1" lang="en-US" altLang="ko-KR" sz="1500" dirty="0">
                <a:solidFill>
                  <a:schemeClr val="tx2"/>
                </a:solidFill>
              </a:rPr>
              <a:t>:</a:t>
            </a:r>
            <a:r>
              <a:rPr kumimoji="1" lang="ko-KR" altLang="en-US" sz="1500" dirty="0">
                <a:solidFill>
                  <a:schemeClr val="tx2"/>
                </a:solidFill>
              </a:rPr>
              <a:t> 공유 </a:t>
            </a:r>
            <a:r>
              <a:rPr kumimoji="1" lang="en-US" altLang="ko-KR" sz="1500" dirty="0">
                <a:solidFill>
                  <a:schemeClr val="tx2"/>
                </a:solidFill>
              </a:rPr>
              <a:t>TCP</a:t>
            </a:r>
            <a:r>
              <a:rPr kumimoji="1" lang="ko-KR" altLang="en-US" sz="1500" dirty="0">
                <a:solidFill>
                  <a:schemeClr val="tx2"/>
                </a:solidFill>
              </a:rPr>
              <a:t> 커넥션을 통한 병렬 </a:t>
            </a:r>
            <a:r>
              <a:rPr kumimoji="1" lang="en-US" altLang="ko-KR" sz="1500" dirty="0">
                <a:solidFill>
                  <a:schemeClr val="tx2"/>
                </a:solidFill>
              </a:rPr>
              <a:t>HTTP </a:t>
            </a:r>
            <a:r>
              <a:rPr kumimoji="1" lang="ko-KR" altLang="en-US" sz="1500" dirty="0">
                <a:solidFill>
                  <a:schemeClr val="tx2"/>
                </a:solidFill>
              </a:rPr>
              <a:t>요청</a:t>
            </a:r>
            <a:endParaRPr kumimoji="1" lang="en-US" altLang="ko-KR" sz="1500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ko-KR" altLang="en-US" sz="1500" b="1" dirty="0">
                <a:solidFill>
                  <a:schemeClr val="tx2"/>
                </a:solidFill>
              </a:rPr>
              <a:t>다중</a:t>
            </a:r>
            <a:r>
              <a:rPr kumimoji="1" lang="en-US" altLang="ko-KR" sz="1500" b="1" dirty="0">
                <a:solidFill>
                  <a:schemeClr val="tx2"/>
                </a:solidFill>
              </a:rPr>
              <a:t>((multiplexed)</a:t>
            </a:r>
            <a:r>
              <a:rPr kumimoji="1" lang="ko-KR" altLang="en-US" sz="1500" b="1" dirty="0">
                <a:solidFill>
                  <a:schemeClr val="tx2"/>
                </a:solidFill>
              </a:rPr>
              <a:t> 커넥션 </a:t>
            </a:r>
            <a:r>
              <a:rPr kumimoji="1" lang="en-US" altLang="ko-KR" sz="1500" dirty="0">
                <a:solidFill>
                  <a:schemeClr val="tx2"/>
                </a:solidFill>
              </a:rPr>
              <a:t>:</a:t>
            </a:r>
            <a:r>
              <a:rPr kumimoji="1" lang="ko-KR" altLang="en-US" sz="1500" dirty="0">
                <a:solidFill>
                  <a:schemeClr val="tx2"/>
                </a:solidFill>
              </a:rPr>
              <a:t> 요청과 응답들에 대한 중재</a:t>
            </a:r>
            <a:r>
              <a:rPr kumimoji="1" lang="en-US" altLang="ko-KR" sz="1500" dirty="0">
                <a:solidFill>
                  <a:schemeClr val="tx2"/>
                </a:solidFill>
              </a:rPr>
              <a:t>(</a:t>
            </a:r>
            <a:r>
              <a:rPr kumimoji="1" lang="ko-KR" altLang="en-US" sz="1500" dirty="0">
                <a:solidFill>
                  <a:schemeClr val="tx2"/>
                </a:solidFill>
              </a:rPr>
              <a:t>실험적인 기술</a:t>
            </a:r>
            <a:r>
              <a:rPr kumimoji="1" lang="en-US" altLang="ko-KR" sz="1500" dirty="0">
                <a:solidFill>
                  <a:schemeClr val="tx2"/>
                </a:solidFill>
              </a:rPr>
              <a:t>)</a:t>
            </a:r>
          </a:p>
          <a:p>
            <a:pPr lvl="3">
              <a:lnSpc>
                <a:spcPct val="104000"/>
              </a:lnSpc>
            </a:pPr>
            <a:endParaRPr kumimoji="1" lang="en-US" altLang="ko-KR" sz="9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97700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4.4</a:t>
            </a:r>
            <a:r>
              <a:rPr kumimoji="1" lang="ko-KR" altLang="en-US" dirty="0">
                <a:solidFill>
                  <a:schemeClr val="tx2"/>
                </a:solidFill>
              </a:rPr>
              <a:t> 병렬 커넥션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tx2"/>
                </a:solidFill>
              </a:rPr>
              <a:t>클라이언트가 여러 개의 커넥션을 맺음으로써 여러 개의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트랜잭션을 병렬로 처리하는 것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병렬 커넥션은 여러 개의 서버와 맺어질 수 있어야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953115-6B8C-9B46-9988-93CAC7A4D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416" y="4124456"/>
            <a:ext cx="4764814" cy="228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86758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839FC30-63C9-4643-98EF-7B1C31BE3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8" name="Right Triangle 97">
            <a:extLst>
              <a:ext uri="{FF2B5EF4-FFF2-40B4-BE49-F238E27FC236}">
                <a16:creationId xmlns:a16="http://schemas.microsoft.com/office/drawing/2014/main" id="{2B76B338-5C91-48AF-BFFC-93C8AAD6D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3303" y="4358020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07FE80B3-9970-48B3-8883-81ED2FE4A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007832" y="4676762"/>
            <a:ext cx="2222198" cy="2133710"/>
          </a:xfrm>
          <a:custGeom>
            <a:avLst/>
            <a:gdLst>
              <a:gd name="connsiteX0" fmla="*/ 0 w 2222198"/>
              <a:gd name="connsiteY0" fmla="*/ 0 h 2133710"/>
              <a:gd name="connsiteX1" fmla="*/ 44227 w 2222198"/>
              <a:gd name="connsiteY1" fmla="*/ 2234 h 2133710"/>
              <a:gd name="connsiteX2" fmla="*/ 2193454 w 2222198"/>
              <a:gd name="connsiteY2" fmla="*/ 1945372 h 2133710"/>
              <a:gd name="connsiteX3" fmla="*/ 2222198 w 2222198"/>
              <a:gd name="connsiteY3" fmla="*/ 2133710 h 2133710"/>
              <a:gd name="connsiteX4" fmla="*/ 1394653 w 2222198"/>
              <a:gd name="connsiteY4" fmla="*/ 2133710 h 2133710"/>
              <a:gd name="connsiteX5" fmla="*/ 1391100 w 2222198"/>
              <a:gd name="connsiteY5" fmla="*/ 2110427 h 2133710"/>
              <a:gd name="connsiteX6" fmla="*/ 122376 w 2222198"/>
              <a:gd name="connsiteY6" fmla="*/ 841704 h 2133710"/>
              <a:gd name="connsiteX7" fmla="*/ 0 w 2222198"/>
              <a:gd name="connsiteY7" fmla="*/ 823027 h 213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2198" h="2133710">
                <a:moveTo>
                  <a:pt x="0" y="0"/>
                </a:moveTo>
                <a:lnTo>
                  <a:pt x="44227" y="2234"/>
                </a:lnTo>
                <a:cubicBezTo>
                  <a:pt x="1114682" y="110944"/>
                  <a:pt x="1981368" y="908934"/>
                  <a:pt x="2193454" y="1945372"/>
                </a:cubicBezTo>
                <a:lnTo>
                  <a:pt x="2222198" y="2133710"/>
                </a:lnTo>
                <a:lnTo>
                  <a:pt x="1394653" y="2133710"/>
                </a:lnTo>
                <a:lnTo>
                  <a:pt x="1391100" y="2110427"/>
                </a:lnTo>
                <a:cubicBezTo>
                  <a:pt x="1260786" y="1473602"/>
                  <a:pt x="759202" y="972017"/>
                  <a:pt x="122376" y="841704"/>
                </a:cubicBezTo>
                <a:lnTo>
                  <a:pt x="0" y="823027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525808"/>
            <a:ext cx="6548127" cy="214161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4.4.1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병렬 커넥션은 페이지를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더 빠르게 </a:t>
            </a:r>
            <a:r>
              <a:rPr kumimoji="1" lang="ko-KR" altLang="en-US">
                <a:solidFill>
                  <a:schemeClr val="tx2"/>
                </a:solidFill>
              </a:rPr>
              <a:t>내려받는다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ko-Kore-KR" altLang="en-US">
              <a:solidFill>
                <a:schemeClr val="tx2"/>
              </a:solidFill>
            </a:endParaRP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10750734-D896-3446-8152-DFFB41E76C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33" b="17792"/>
          <a:stretch/>
        </p:blipFill>
        <p:spPr>
          <a:xfrm>
            <a:off x="-6214" y="2018"/>
            <a:ext cx="12214825" cy="3383384"/>
          </a:xfrm>
          <a:custGeom>
            <a:avLst/>
            <a:gdLst/>
            <a:ahLst/>
            <a:cxnLst/>
            <a:rect l="l" t="t" r="r" b="b"/>
            <a:pathLst>
              <a:path w="12214825" h="3383384">
                <a:moveTo>
                  <a:pt x="12213819" y="0"/>
                </a:moveTo>
                <a:cubicBezTo>
                  <a:pt x="12213819" y="29107"/>
                  <a:pt x="12214067" y="89770"/>
                  <a:pt x="12214502" y="174101"/>
                </a:cubicBezTo>
                <a:lnTo>
                  <a:pt x="12214825" y="234681"/>
                </a:lnTo>
                <a:lnTo>
                  <a:pt x="12214825" y="2718323"/>
                </a:lnTo>
                <a:lnTo>
                  <a:pt x="11377417" y="2725712"/>
                </a:lnTo>
                <a:cubicBezTo>
                  <a:pt x="7318291" y="2799276"/>
                  <a:pt x="6189525" y="3387660"/>
                  <a:pt x="3246747" y="3383361"/>
                </a:cubicBezTo>
                <a:cubicBezTo>
                  <a:pt x="2493396" y="3382260"/>
                  <a:pt x="1619330" y="3339570"/>
                  <a:pt x="544071" y="3235389"/>
                </a:cubicBezTo>
                <a:lnTo>
                  <a:pt x="19466" y="3181198"/>
                </a:lnTo>
                <a:cubicBezTo>
                  <a:pt x="22117" y="2650999"/>
                  <a:pt x="12840" y="2122787"/>
                  <a:pt x="3563" y="1594575"/>
                </a:cubicBezTo>
                <a:lnTo>
                  <a:pt x="0" y="1239098"/>
                </a:lnTo>
                <a:lnTo>
                  <a:pt x="0" y="7944"/>
                </a:lnTo>
                <a:close/>
              </a:path>
            </a:pathLst>
          </a:custGeom>
        </p:spPr>
      </p:pic>
      <p:sp>
        <p:nvSpPr>
          <p:cNvPr id="91" name="Content Placeholder 90">
            <a:extLst>
              <a:ext uri="{FF2B5EF4-FFF2-40B4-BE49-F238E27FC236}">
                <a16:creationId xmlns:a16="http://schemas.microsoft.com/office/drawing/2014/main" id="{14AA8038-3BFB-29F7-91AB-D84B18F0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1421" y="3525807"/>
            <a:ext cx="4788050" cy="2722593"/>
          </a:xfrm>
        </p:spPr>
        <p:txBody>
          <a:bodyPr anchor="ctr">
            <a:normAutofit/>
          </a:bodyPr>
          <a:lstStyle/>
          <a:p>
            <a:r>
              <a:rPr lang="ko-KR" altLang="en-US" sz="1800" dirty="0">
                <a:solidFill>
                  <a:schemeClr val="tx2"/>
                </a:solidFill>
              </a:rPr>
              <a:t>커넥션을 병렬로 처리함으로써 개별 커넥션의 지연시간이 중첩되어 짧아지게 된다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63981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4.4.2</a:t>
            </a:r>
            <a:r>
              <a:rPr kumimoji="1" lang="ko-KR" altLang="en-US" dirty="0">
                <a:solidFill>
                  <a:schemeClr val="tx2"/>
                </a:solidFill>
              </a:rPr>
              <a:t> 병렬 커넥션이 항상 더 빠르지는 않다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클라이언트의 네트워크 대역폭이 좁을 때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다수의 커넥션은 메모리를 많이 소모하고 자체적인 성능 문제를 발생시킨다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따라서 브라우저는 보통 </a:t>
            </a:r>
            <a:r>
              <a:rPr kumimoji="1" lang="en-US" altLang="ko-KR" sz="1400" dirty="0">
                <a:solidFill>
                  <a:schemeClr val="tx2"/>
                </a:solidFill>
              </a:rPr>
              <a:t>4</a:t>
            </a:r>
            <a:r>
              <a:rPr kumimoji="1" lang="ko-KR" altLang="en-US" sz="1400" dirty="0">
                <a:solidFill>
                  <a:schemeClr val="tx2"/>
                </a:solidFill>
              </a:rPr>
              <a:t>개의 커넥션을 허용하고 서버는 특정 클라이언트로부터 오는 과도한 커넥션을 임의로 끊을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0517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.4.3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웹페이지는</a:t>
            </a:r>
            <a:r>
              <a:rPr kumimoji="1" lang="ko-KR" altLang="en-US" dirty="0">
                <a:solidFill>
                  <a:schemeClr val="tx2"/>
                </a:solidFill>
              </a:rPr>
              <a:t> 여러 객체로 이루어질 수 있다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애플리케이션은 보통 하나의 작업을 수행하기 위해 여러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트랜잭션을 수행한다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즉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웹페이지는</a:t>
            </a:r>
            <a:r>
              <a:rPr kumimoji="1" lang="ko-KR" altLang="en-US" sz="1400" dirty="0">
                <a:solidFill>
                  <a:schemeClr val="tx2"/>
                </a:solidFill>
              </a:rPr>
              <a:t> 보통 하나의 리소스가 아닌 리소스의 모음이다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rgbClr val="00206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43987-818F-0C4C-AFC7-495BD9321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459" y="3074975"/>
            <a:ext cx="5920940" cy="290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082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4.4.3</a:t>
            </a:r>
            <a:r>
              <a:rPr kumimoji="1" lang="ko-KR" altLang="en-US" dirty="0">
                <a:solidFill>
                  <a:schemeClr val="tx2"/>
                </a:solidFill>
              </a:rPr>
              <a:t> 병렬 커넥션은 더 빠르게 </a:t>
            </a:r>
            <a:r>
              <a:rPr kumimoji="1" lang="en-US" altLang="ko-KR" dirty="0">
                <a:solidFill>
                  <a:schemeClr val="tx2"/>
                </a:solidFill>
              </a:rPr>
              <a:t>‘</a:t>
            </a:r>
            <a:r>
              <a:rPr kumimoji="1" lang="ko-KR" altLang="en-US" dirty="0">
                <a:solidFill>
                  <a:schemeClr val="tx2"/>
                </a:solidFill>
              </a:rPr>
              <a:t>느껴질</a:t>
            </a:r>
            <a:r>
              <a:rPr kumimoji="1" lang="en-US" altLang="ko-KR" dirty="0">
                <a:solidFill>
                  <a:schemeClr val="tx2"/>
                </a:solidFill>
              </a:rPr>
              <a:t>’</a:t>
            </a:r>
            <a:r>
              <a:rPr kumimoji="1" lang="ko-KR" altLang="en-US" dirty="0">
                <a:solidFill>
                  <a:schemeClr val="tx2"/>
                </a:solidFill>
              </a:rPr>
              <a:t>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화면에 여러 개의 객체가 동시에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내려받아지는</a:t>
            </a:r>
            <a:r>
              <a:rPr kumimoji="1" lang="ko-KR" altLang="en-US" sz="1400" dirty="0">
                <a:solidFill>
                  <a:schemeClr val="tx2"/>
                </a:solidFill>
              </a:rPr>
              <a:t> 모습으로 인해 사용자는 더 빠르게 처리된다는 느낌을 받는다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450433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4.5</a:t>
            </a:r>
            <a:r>
              <a:rPr kumimoji="1" lang="ko-KR" altLang="en-US" dirty="0">
                <a:solidFill>
                  <a:schemeClr val="tx2"/>
                </a:solidFill>
              </a:rPr>
              <a:t> 지속 커넥션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 fontScale="92500" lnSpcReduction="20000"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ko-Kore-KR" altLang="en-US" b="1" dirty="0">
                <a:solidFill>
                  <a:schemeClr val="tx2"/>
                </a:solidFill>
              </a:rPr>
              <a:t>지속</a:t>
            </a:r>
            <a:r>
              <a:rPr kumimoji="1" lang="ko-KR" altLang="en-US" b="1" dirty="0">
                <a:solidFill>
                  <a:schemeClr val="tx2"/>
                </a:solidFill>
              </a:rPr>
              <a:t> 커넥션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ore-KR" altLang="en-US" dirty="0">
                <a:solidFill>
                  <a:schemeClr val="tx2"/>
                </a:solidFill>
              </a:rPr>
              <a:t>이로</a:t>
            </a:r>
            <a:r>
              <a:rPr kumimoji="1" lang="ko-KR" altLang="en-US" dirty="0">
                <a:solidFill>
                  <a:schemeClr val="tx2"/>
                </a:solidFill>
              </a:rPr>
              <a:t> 인해 </a:t>
            </a:r>
            <a:r>
              <a:rPr kumimoji="1" lang="en-US" altLang="ko-KR" dirty="0">
                <a:solidFill>
                  <a:schemeClr val="tx2"/>
                </a:solidFill>
              </a:rPr>
              <a:t>HTTP/1.1</a:t>
            </a:r>
            <a:r>
              <a:rPr kumimoji="1" lang="ko-KR" altLang="en-US" dirty="0">
                <a:solidFill>
                  <a:schemeClr val="tx2"/>
                </a:solidFill>
              </a:rPr>
              <a:t>을 지원하는 기기는 처리가 완료된 후에도 </a:t>
            </a:r>
            <a:r>
              <a:rPr kumimoji="1" lang="en-US" altLang="ko-KR" dirty="0">
                <a:solidFill>
                  <a:schemeClr val="tx2"/>
                </a:solidFill>
              </a:rPr>
              <a:t>TCP </a:t>
            </a:r>
            <a:r>
              <a:rPr kumimoji="1" lang="ko-KR" altLang="en-US" dirty="0">
                <a:solidFill>
                  <a:schemeClr val="tx2"/>
                </a:solidFill>
              </a:rPr>
              <a:t>커넥션을 유지하여 앞으로 있을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 요청에 재사용할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지속 커넥션을 통해 커넥션을 맺기 위한 준비 작업과 느린 시작으로 인한 지연을 피할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b="1" dirty="0">
                <a:solidFill>
                  <a:schemeClr val="tx2"/>
                </a:solidFill>
              </a:rPr>
              <a:t>사이트 지역성</a:t>
            </a:r>
            <a:r>
              <a:rPr kumimoji="1" lang="en-US" altLang="ko-KR" b="1" dirty="0">
                <a:solidFill>
                  <a:schemeClr val="tx2"/>
                </a:solidFill>
              </a:rPr>
              <a:t>(Site Locality)</a:t>
            </a:r>
            <a:r>
              <a:rPr kumimoji="1" lang="ko-KR" altLang="en-US" b="1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대부분의 리소스가 같은 서버에 있으므로 한 서버에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요청을 하기 시작한 애플리케이션은 그 서버에 다시 요청을 하게 되는 속성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5190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4.5.1</a:t>
            </a:r>
            <a:r>
              <a:rPr kumimoji="1" lang="ko-KR" altLang="en-US" dirty="0">
                <a:solidFill>
                  <a:schemeClr val="tx2"/>
                </a:solidFill>
              </a:rPr>
              <a:t> 지속 커넥션 </a:t>
            </a:r>
            <a:r>
              <a:rPr kumimoji="1" lang="en-US" altLang="ko-KR" dirty="0">
                <a:solidFill>
                  <a:schemeClr val="tx2"/>
                </a:solidFill>
              </a:rPr>
              <a:t>vs </a:t>
            </a:r>
            <a:r>
              <a:rPr kumimoji="1" lang="ko-KR" altLang="en-US" dirty="0">
                <a:solidFill>
                  <a:schemeClr val="tx2"/>
                </a:solidFill>
              </a:rPr>
              <a:t>병렬 커넥션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병렬 커넥션의 단점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200" dirty="0">
                <a:solidFill>
                  <a:schemeClr val="tx2"/>
                </a:solidFill>
              </a:rPr>
              <a:t>각 트랜잭션마다 새로운 커넥션을 맺고 끊기 때문에 시간과 대역폭이 소요된다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r>
              <a:rPr kumimoji="1" lang="ko-KR" altLang="en-US" sz="1200" dirty="0">
                <a:solidFill>
                  <a:schemeClr val="tx2"/>
                </a:solidFill>
              </a:rPr>
              <a:t>각각의 새로운 커넥션은 </a:t>
            </a:r>
            <a:r>
              <a:rPr kumimoji="1" lang="en-US" altLang="ko-KR" sz="1200" dirty="0">
                <a:solidFill>
                  <a:schemeClr val="tx2"/>
                </a:solidFill>
              </a:rPr>
              <a:t>TCP</a:t>
            </a:r>
            <a:r>
              <a:rPr kumimoji="1" lang="ko-KR" altLang="en-US" sz="1200" dirty="0">
                <a:solidFill>
                  <a:schemeClr val="tx2"/>
                </a:solidFill>
              </a:rPr>
              <a:t> 느린 시작 때문에 성능이 떨어진다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r>
              <a:rPr kumimoji="1" lang="ko-KR" altLang="en-US" sz="1200" dirty="0">
                <a:solidFill>
                  <a:schemeClr val="tx2"/>
                </a:solidFill>
              </a:rPr>
              <a:t>실제로 연결할 수 있는 병렬 커넥션의 수에는 제한이 있다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2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지속 커넥션의 장점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/>
            <a:r>
              <a:rPr kumimoji="1" lang="ko-KR" altLang="en-US" sz="1200" dirty="0">
                <a:solidFill>
                  <a:schemeClr val="tx2"/>
                </a:solidFill>
              </a:rPr>
              <a:t>커넥션을 맺기 위한 사전 작업과 지연을 줄여준다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4"/>
            <a:r>
              <a:rPr kumimoji="1" lang="ko-KR" altLang="en-US" sz="1200" dirty="0" err="1">
                <a:solidFill>
                  <a:schemeClr val="tx2"/>
                </a:solidFill>
              </a:rPr>
              <a:t>튜닝된</a:t>
            </a:r>
            <a:r>
              <a:rPr kumimoji="1" lang="ko-KR" altLang="en-US" sz="1200" dirty="0">
                <a:solidFill>
                  <a:schemeClr val="tx2"/>
                </a:solidFill>
              </a:rPr>
              <a:t> 커넥션을 유지한다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4"/>
            <a:r>
              <a:rPr kumimoji="1" lang="ko-KR" altLang="en-US" sz="1200" dirty="0">
                <a:solidFill>
                  <a:schemeClr val="tx2"/>
                </a:solidFill>
              </a:rPr>
              <a:t>커넥션의 수를 줄여준다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4"/>
            <a:endParaRPr kumimoji="1" lang="en-US" altLang="ko-KR" sz="1200" dirty="0">
              <a:solidFill>
                <a:schemeClr val="tx2"/>
              </a:solidFill>
            </a:endParaRPr>
          </a:p>
          <a:p>
            <a:pPr lvl="4"/>
            <a:r>
              <a:rPr kumimoji="1" lang="ko-KR" altLang="en-US" sz="1400" dirty="0">
                <a:solidFill>
                  <a:schemeClr val="tx2"/>
                </a:solidFill>
              </a:rPr>
              <a:t>지속 커넥션은 클라이언트와 서버의 리소스 소모를 일으킨다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/>
            <a:endParaRPr kumimoji="1" lang="en-US" altLang="ko-KR" sz="1400" dirty="0">
              <a:solidFill>
                <a:schemeClr val="tx2"/>
              </a:solidFill>
            </a:endParaRPr>
          </a:p>
          <a:p>
            <a:pPr lvl="4"/>
            <a:r>
              <a:rPr kumimoji="1" lang="ko-KR" altLang="en-US" sz="1400" dirty="0">
                <a:solidFill>
                  <a:schemeClr val="tx2"/>
                </a:solidFill>
              </a:rPr>
              <a:t>지속 커넥션은 병렬 커넥션과 함께 사용될 때 가장 효과적이다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918351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3700">
                <a:solidFill>
                  <a:schemeClr val="tx2"/>
                </a:solidFill>
              </a:rPr>
              <a:t>4.5.2</a:t>
            </a:r>
            <a:r>
              <a:rPr kumimoji="1" lang="ko-KR" altLang="en-US" sz="3700">
                <a:solidFill>
                  <a:schemeClr val="tx2"/>
                </a:solidFill>
              </a:rPr>
              <a:t> </a:t>
            </a:r>
            <a:r>
              <a:rPr kumimoji="1" lang="en-US" altLang="ko-KR" sz="3700">
                <a:solidFill>
                  <a:schemeClr val="tx2"/>
                </a:solidFill>
              </a:rPr>
              <a:t>HTTP/1.0+</a:t>
            </a:r>
            <a:r>
              <a:rPr kumimoji="1" lang="ko-KR" altLang="en-US" sz="3700">
                <a:solidFill>
                  <a:schemeClr val="tx2"/>
                </a:solidFill>
              </a:rPr>
              <a:t>의 </a:t>
            </a:r>
            <a:r>
              <a:rPr kumimoji="1" lang="en-US" altLang="ko-KR" sz="3700">
                <a:solidFill>
                  <a:schemeClr val="tx2"/>
                </a:solidFill>
              </a:rPr>
              <a:t>Keep-Alive </a:t>
            </a:r>
            <a:r>
              <a:rPr kumimoji="1" lang="ko-KR" altLang="en-US" sz="3700">
                <a:solidFill>
                  <a:schemeClr val="tx2"/>
                </a:solidFill>
              </a:rPr>
              <a:t>커넥션</a:t>
            </a:r>
            <a:endParaRPr kumimoji="1" lang="ko-Kore-KR" altLang="en-US" sz="370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3264832"/>
            <a:ext cx="4419600" cy="2983568"/>
          </a:xfrm>
        </p:spPr>
        <p:txBody>
          <a:bodyPr>
            <a:normAutofit/>
          </a:bodyPr>
          <a:lstStyle/>
          <a:p>
            <a:pPr lvl="2">
              <a:lnSpc>
                <a:spcPct val="104000"/>
              </a:lnSpc>
            </a:pPr>
            <a:r>
              <a:rPr kumimoji="1" lang="en-US" altLang="ko-KR" sz="1400" dirty="0">
                <a:solidFill>
                  <a:schemeClr val="tx2"/>
                </a:solidFill>
              </a:rPr>
              <a:t>4</a:t>
            </a:r>
            <a:r>
              <a:rPr kumimoji="1" lang="ko-KR" altLang="en-US" sz="1400" dirty="0">
                <a:solidFill>
                  <a:schemeClr val="tx2"/>
                </a:solidFill>
              </a:rPr>
              <a:t>개의 트랜잭션을 </a:t>
            </a:r>
            <a:r>
              <a:rPr kumimoji="1" lang="en-US" altLang="ko-KR" sz="1400" dirty="0">
                <a:solidFill>
                  <a:schemeClr val="tx2"/>
                </a:solidFill>
              </a:rPr>
              <a:t>4</a:t>
            </a:r>
            <a:r>
              <a:rPr kumimoji="1" lang="ko-KR" altLang="en-US" sz="1400" dirty="0">
                <a:solidFill>
                  <a:schemeClr val="tx2"/>
                </a:solidFill>
              </a:rPr>
              <a:t>개의 커넥션으로 처리하는 것이 아니라 </a:t>
            </a:r>
            <a:r>
              <a:rPr kumimoji="1" lang="en-US" altLang="ko-KR" sz="1400" dirty="0">
                <a:solidFill>
                  <a:schemeClr val="tx2"/>
                </a:solidFill>
              </a:rPr>
              <a:t>1</a:t>
            </a:r>
            <a:r>
              <a:rPr kumimoji="1" lang="ko-KR" altLang="en-US" sz="1400" dirty="0">
                <a:solidFill>
                  <a:schemeClr val="tx2"/>
                </a:solidFill>
              </a:rPr>
              <a:t>개의 지속 커넥션으로 처리함</a:t>
            </a:r>
            <a:endParaRPr kumimoji="1" lang="en-US" altLang="ko-KR" sz="1400" dirty="0">
              <a:solidFill>
                <a:schemeClr val="tx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C82129-699D-3D43-A571-5C2AE05BA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1064962"/>
            <a:ext cx="6795701" cy="487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08999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4" name="Rectangle 133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8" name="Right Triangle 137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3700" dirty="0">
                <a:solidFill>
                  <a:schemeClr val="tx2"/>
                </a:solidFill>
              </a:rPr>
              <a:t>4.5.3</a:t>
            </a:r>
            <a:r>
              <a:rPr kumimoji="1" lang="ko-KR" altLang="en-US" sz="3700" dirty="0">
                <a:solidFill>
                  <a:schemeClr val="tx2"/>
                </a:solidFill>
              </a:rPr>
              <a:t> </a:t>
            </a:r>
            <a:r>
              <a:rPr kumimoji="1" lang="en-US" altLang="ko-KR" sz="3700" dirty="0">
                <a:solidFill>
                  <a:schemeClr val="tx2"/>
                </a:solidFill>
              </a:rPr>
              <a:t>Keep-Alive</a:t>
            </a:r>
            <a:r>
              <a:rPr kumimoji="1" lang="ko-KR" altLang="en-US" sz="3700" dirty="0">
                <a:solidFill>
                  <a:schemeClr val="tx2"/>
                </a:solidFill>
              </a:rPr>
              <a:t> 동작</a:t>
            </a:r>
            <a:endParaRPr kumimoji="1" lang="ko-Kore-KR" altLang="en-US" sz="3700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2572191"/>
            <a:ext cx="4419600" cy="4017793"/>
          </a:xfrm>
        </p:spPr>
        <p:txBody>
          <a:bodyPr>
            <a:normAutofit fontScale="85000" lnSpcReduction="20000"/>
          </a:bodyPr>
          <a:lstStyle/>
          <a:p>
            <a:pPr lvl="2"/>
            <a:r>
              <a:rPr kumimoji="1" lang="en-US" altLang="ko-KR" dirty="0">
                <a:solidFill>
                  <a:schemeClr val="tx2"/>
                </a:solidFill>
              </a:rPr>
              <a:t>Keep-alive</a:t>
            </a:r>
            <a:r>
              <a:rPr kumimoji="1" lang="ko-KR" altLang="en-US" dirty="0">
                <a:solidFill>
                  <a:schemeClr val="tx2"/>
                </a:solidFill>
              </a:rPr>
              <a:t>는 사용하지 않기로 결정되어 </a:t>
            </a:r>
            <a:r>
              <a:rPr kumimoji="1" lang="en-US" altLang="ko-KR" dirty="0">
                <a:solidFill>
                  <a:schemeClr val="tx2"/>
                </a:solidFill>
              </a:rPr>
              <a:t>HTTP/1.1</a:t>
            </a:r>
            <a:r>
              <a:rPr kumimoji="1" lang="ko-KR" altLang="en-US" dirty="0">
                <a:solidFill>
                  <a:schemeClr val="tx2"/>
                </a:solidFill>
              </a:rPr>
              <a:t> 명세에는 제외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2"/>
            <a:endParaRPr kumimoji="1" lang="en-US" altLang="ko-KR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dirty="0">
                <a:solidFill>
                  <a:schemeClr val="tx2"/>
                </a:solidFill>
              </a:rPr>
              <a:t>하지만 아직 널리 사용 중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2"/>
            <a:endParaRPr kumimoji="1" lang="en-US" altLang="ko-KR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dirty="0">
                <a:solidFill>
                  <a:schemeClr val="tx2"/>
                </a:solidFill>
              </a:rPr>
              <a:t>클라이언트가 </a:t>
            </a:r>
            <a:r>
              <a:rPr kumimoji="1" lang="en-US" altLang="ko-KR" dirty="0">
                <a:solidFill>
                  <a:schemeClr val="tx2"/>
                </a:solidFill>
              </a:rPr>
              <a:t>Connection: Keep-Alive</a:t>
            </a:r>
            <a:r>
              <a:rPr kumimoji="1" lang="ko-KR" altLang="en-US" dirty="0">
                <a:solidFill>
                  <a:schemeClr val="tx2"/>
                </a:solidFill>
              </a:rPr>
              <a:t> 헤더를 통해 커넥션 유지를 요청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2"/>
            <a:endParaRPr kumimoji="1" lang="en-US" altLang="ko-KR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dirty="0">
                <a:solidFill>
                  <a:schemeClr val="tx2"/>
                </a:solidFill>
              </a:rPr>
              <a:t>서버는 동일한 헤더를 응답함으로써 같은 커넥션을 사용하는 것을 승인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2"/>
            <a:endParaRPr kumimoji="1" lang="en-US" altLang="ko-KR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dirty="0">
                <a:solidFill>
                  <a:schemeClr val="tx2"/>
                </a:solidFill>
              </a:rPr>
              <a:t>응답에 </a:t>
            </a:r>
            <a:r>
              <a:rPr kumimoji="1" lang="en-US" altLang="ko-KR" dirty="0">
                <a:solidFill>
                  <a:schemeClr val="tx2"/>
                </a:solidFill>
              </a:rPr>
              <a:t>Connection: Keep-Alive</a:t>
            </a:r>
            <a:r>
              <a:rPr kumimoji="1" lang="ko-KR" altLang="en-US" dirty="0">
                <a:solidFill>
                  <a:schemeClr val="tx2"/>
                </a:solidFill>
              </a:rPr>
              <a:t> 헤더가 없으면 </a:t>
            </a:r>
            <a:r>
              <a:rPr kumimoji="1" lang="ko-KR" altLang="en-US" dirty="0" err="1">
                <a:solidFill>
                  <a:schemeClr val="tx2"/>
                </a:solidFill>
              </a:rPr>
              <a:t>클라이언트는메시지</a:t>
            </a:r>
            <a:r>
              <a:rPr kumimoji="1" lang="ko-KR" altLang="en-US" dirty="0">
                <a:solidFill>
                  <a:schemeClr val="tx2"/>
                </a:solidFill>
              </a:rPr>
              <a:t> 전송 후 커넥션이 끊길 것으로 추정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271696-B1FC-7749-8C8D-6B1B0D4AA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1785740"/>
            <a:ext cx="6795701" cy="343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5059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4.5.4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Keep-Alive</a:t>
            </a:r>
            <a:r>
              <a:rPr kumimoji="1" lang="ko-KR" altLang="en-US" dirty="0">
                <a:solidFill>
                  <a:schemeClr val="tx2"/>
                </a:solidFill>
              </a:rPr>
              <a:t> 옵션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2"/>
            <a:r>
              <a:rPr kumimoji="1" lang="en-US" altLang="ko-KR" sz="1400" dirty="0">
                <a:solidFill>
                  <a:schemeClr val="tx2"/>
                </a:solidFill>
              </a:rPr>
              <a:t>Keep-Alive </a:t>
            </a:r>
            <a:r>
              <a:rPr kumimoji="1" lang="ko-KR" altLang="en-US" sz="1400" dirty="0">
                <a:solidFill>
                  <a:schemeClr val="tx2"/>
                </a:solidFill>
              </a:rPr>
              <a:t>헤더는 커넥션을 유지하기 위한 요청일 뿐이며 클라이언트나 서버가 반드시 그 요청을 따를 필요는 없다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400" dirty="0">
                <a:solidFill>
                  <a:schemeClr val="tx2"/>
                </a:solidFill>
              </a:rPr>
              <a:t>Keep-Alive</a:t>
            </a:r>
            <a:r>
              <a:rPr kumimoji="1" lang="ko-KR" altLang="en-US" sz="1400" dirty="0">
                <a:solidFill>
                  <a:schemeClr val="tx2"/>
                </a:solidFill>
              </a:rPr>
              <a:t> 옵션들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1200" b="1" dirty="0">
                <a:solidFill>
                  <a:schemeClr val="tx2"/>
                </a:solidFill>
              </a:rPr>
              <a:t>timeout</a:t>
            </a:r>
            <a:r>
              <a:rPr kumimoji="1" lang="en-US" altLang="ko-KR" sz="1200" dirty="0">
                <a:solidFill>
                  <a:schemeClr val="tx2"/>
                </a:solidFill>
              </a:rPr>
              <a:t> : </a:t>
            </a:r>
            <a:r>
              <a:rPr kumimoji="1" lang="ko-KR" altLang="en-US" sz="1200" dirty="0">
                <a:solidFill>
                  <a:schemeClr val="tx2"/>
                </a:solidFill>
              </a:rPr>
              <a:t>커넥션이 얼마나 유지될지를 의미하는 시간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  <a:r>
              <a:rPr kumimoji="1" lang="ko-KR" altLang="en-US" sz="1200" dirty="0">
                <a:solidFill>
                  <a:schemeClr val="tx2"/>
                </a:solidFill>
              </a:rPr>
              <a:t> 시간이 지켜진다는 보장은 없다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r>
              <a:rPr kumimoji="1" lang="en-US" altLang="ko-KR" sz="1200" b="1" dirty="0">
                <a:solidFill>
                  <a:schemeClr val="tx2"/>
                </a:solidFill>
              </a:rPr>
              <a:t>max</a:t>
            </a:r>
            <a:r>
              <a:rPr kumimoji="1" lang="en-US" altLang="ko-KR" sz="1200" dirty="0">
                <a:solidFill>
                  <a:schemeClr val="tx2"/>
                </a:solidFill>
              </a:rPr>
              <a:t> : </a:t>
            </a:r>
            <a:r>
              <a:rPr kumimoji="1" lang="ko-KR" altLang="en-US" sz="1200" dirty="0">
                <a:solidFill>
                  <a:schemeClr val="tx2"/>
                </a:solidFill>
              </a:rPr>
              <a:t>커넥션이 몇 개의 </a:t>
            </a:r>
            <a:r>
              <a:rPr kumimoji="1" lang="en-US" altLang="ko-KR" sz="1200" dirty="0">
                <a:solidFill>
                  <a:schemeClr val="tx2"/>
                </a:solidFill>
              </a:rPr>
              <a:t>HTTP </a:t>
            </a:r>
            <a:r>
              <a:rPr kumimoji="1" lang="ko-KR" altLang="en-US" sz="1200" dirty="0">
                <a:solidFill>
                  <a:schemeClr val="tx2"/>
                </a:solidFill>
              </a:rPr>
              <a:t>트랜잭션을 처리할 때까지 유지될 것인지를 의미</a:t>
            </a:r>
            <a:r>
              <a:rPr kumimoji="1" lang="en-US" altLang="ko-KR" sz="1200" dirty="0">
                <a:solidFill>
                  <a:schemeClr val="tx2"/>
                </a:solidFill>
              </a:rPr>
              <a:t>,</a:t>
            </a:r>
            <a:r>
              <a:rPr kumimoji="1" lang="ko-KR" altLang="en-US" sz="1200" dirty="0">
                <a:solidFill>
                  <a:schemeClr val="tx2"/>
                </a:solidFill>
              </a:rPr>
              <a:t> 이대로 동작한다는 보장은 없다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r>
              <a:rPr kumimoji="1" lang="en-US" altLang="ko-KR" sz="1200" b="1" dirty="0">
                <a:solidFill>
                  <a:schemeClr val="tx2"/>
                </a:solidFill>
              </a:rPr>
              <a:t>Keep-Alive</a:t>
            </a:r>
            <a:r>
              <a:rPr kumimoji="1" lang="ko-KR" altLang="en-US" sz="1200" b="1" dirty="0">
                <a:solidFill>
                  <a:schemeClr val="tx2"/>
                </a:solidFill>
              </a:rPr>
              <a:t> 헤더 </a:t>
            </a:r>
            <a:r>
              <a:rPr kumimoji="1" lang="en-US" altLang="ko-KR" sz="1200" dirty="0">
                <a:solidFill>
                  <a:schemeClr val="tx2"/>
                </a:solidFill>
              </a:rPr>
              <a:t>:</a:t>
            </a:r>
            <a:r>
              <a:rPr kumimoji="1" lang="ko-KR" altLang="en-US" sz="1200" dirty="0">
                <a:solidFill>
                  <a:schemeClr val="tx2"/>
                </a:solidFill>
              </a:rPr>
              <a:t> 진단이나 디버깅을 주목적으로 하는</a:t>
            </a:r>
            <a:r>
              <a:rPr kumimoji="1" lang="en-US" altLang="ko-KR" sz="1200" dirty="0">
                <a:solidFill>
                  <a:schemeClr val="tx2"/>
                </a:solidFill>
              </a:rPr>
              <a:t>,</a:t>
            </a:r>
            <a:r>
              <a:rPr kumimoji="1" lang="ko-KR" altLang="en-US" sz="1200" dirty="0">
                <a:solidFill>
                  <a:schemeClr val="tx2"/>
                </a:solidFill>
              </a:rPr>
              <a:t> 처리되지 않는 임의의 속성들을 지원하기도</a:t>
            </a:r>
            <a:r>
              <a:rPr kumimoji="1" lang="en-US" altLang="ko-KR" sz="1200" dirty="0">
                <a:solidFill>
                  <a:schemeClr val="tx2"/>
                </a:solidFill>
              </a:rPr>
              <a:t>. </a:t>
            </a:r>
            <a:r>
              <a:rPr kumimoji="1" lang="ko-KR" altLang="en-US" sz="1200" dirty="0">
                <a:solidFill>
                  <a:schemeClr val="tx2"/>
                </a:solidFill>
              </a:rPr>
              <a:t>한다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Connection: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Keep-Alive</a:t>
            </a:r>
            <a:r>
              <a:rPr kumimoji="1" lang="ko-KR" altLang="en-US" sz="1200" dirty="0">
                <a:solidFill>
                  <a:schemeClr val="tx2"/>
                </a:solidFill>
              </a:rPr>
              <a:t> 헤더가 있는 경우에만 사용 가능하며 사용하지 않을 수도 있다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2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200" dirty="0">
                <a:solidFill>
                  <a:schemeClr val="tx2"/>
                </a:solidFill>
              </a:rPr>
              <a:t>예</a:t>
            </a:r>
            <a:r>
              <a:rPr kumimoji="1" lang="en-US" altLang="ko-KR" sz="1200" dirty="0">
                <a:solidFill>
                  <a:schemeClr val="tx2"/>
                </a:solidFill>
              </a:rPr>
              <a:t>)</a:t>
            </a:r>
            <a:br>
              <a:rPr kumimoji="1" lang="en-US" altLang="ko-KR" sz="1200" dirty="0">
                <a:solidFill>
                  <a:schemeClr val="tx2"/>
                </a:solidFill>
              </a:rPr>
            </a:br>
            <a:r>
              <a:rPr kumimoji="1" lang="en-US" altLang="ko-KR" sz="1200" b="1" dirty="0">
                <a:solidFill>
                  <a:schemeClr val="tx2"/>
                </a:solidFill>
              </a:rPr>
              <a:t>Connection: Keep-Alive</a:t>
            </a:r>
            <a:br>
              <a:rPr kumimoji="1" lang="en-US" altLang="ko-KR" sz="1200" b="1" dirty="0">
                <a:solidFill>
                  <a:schemeClr val="tx2"/>
                </a:solidFill>
              </a:rPr>
            </a:br>
            <a:r>
              <a:rPr kumimoji="1" lang="en-US" altLang="ko-KR" sz="1200" b="1" dirty="0">
                <a:solidFill>
                  <a:schemeClr val="tx2"/>
                </a:solidFill>
              </a:rPr>
              <a:t>Keep-Alive: max=5, timeout=120</a:t>
            </a:r>
          </a:p>
          <a:p>
            <a:pPr lvl="3"/>
            <a:endParaRPr kumimoji="1" lang="en-US" altLang="ko-KR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18008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4.5.5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Keep-Alive</a:t>
            </a:r>
            <a:r>
              <a:rPr kumimoji="1" lang="ko-KR" altLang="en-US" dirty="0">
                <a:solidFill>
                  <a:schemeClr val="tx2"/>
                </a:solidFill>
              </a:rPr>
              <a:t> 커넥션 제한과 규칙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 fontScale="85000" lnSpcReduction="20000"/>
          </a:bodyPr>
          <a:lstStyle/>
          <a:p>
            <a:pPr lvl="3"/>
            <a:r>
              <a:rPr kumimoji="1" lang="en-US" altLang="ko-KR" sz="1400" dirty="0">
                <a:solidFill>
                  <a:schemeClr val="tx2"/>
                </a:solidFill>
              </a:rPr>
              <a:t>Keep-alive</a:t>
            </a:r>
            <a:r>
              <a:rPr kumimoji="1" lang="ko-KR" altLang="en-US" sz="1400" dirty="0">
                <a:solidFill>
                  <a:schemeClr val="tx2"/>
                </a:solidFill>
              </a:rPr>
              <a:t>는 </a:t>
            </a:r>
            <a:r>
              <a:rPr kumimoji="1" lang="en-US" altLang="ko-KR" sz="1400" dirty="0">
                <a:solidFill>
                  <a:schemeClr val="tx2"/>
                </a:solidFill>
              </a:rPr>
              <a:t>HTTP/1.0</a:t>
            </a:r>
            <a:r>
              <a:rPr kumimoji="1" lang="ko-KR" altLang="en-US" sz="1400" dirty="0">
                <a:solidFill>
                  <a:schemeClr val="tx2"/>
                </a:solidFill>
              </a:rPr>
              <a:t>에서 기본으로 사용되지 않는다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클라이언트는 </a:t>
            </a:r>
            <a:r>
              <a:rPr kumimoji="1" lang="en-US" altLang="ko-KR" sz="1400" dirty="0">
                <a:solidFill>
                  <a:schemeClr val="tx2"/>
                </a:solidFill>
              </a:rPr>
              <a:t>keep-alive</a:t>
            </a:r>
            <a:r>
              <a:rPr kumimoji="1" lang="ko-KR" altLang="en-US" sz="1400" dirty="0">
                <a:solidFill>
                  <a:schemeClr val="tx2"/>
                </a:solidFill>
              </a:rPr>
              <a:t> 커넥션 사용을 위해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Connection: Keep-Alive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헤더를 보내야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커넥션을 계속 유지하려면 모든 메시지 헤더에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Connection: Keep-Alive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400" dirty="0">
                <a:solidFill>
                  <a:schemeClr val="tx2"/>
                </a:solidFill>
              </a:rPr>
              <a:t> 포함해야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응답 헤더에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Connection: Keep-Alive</a:t>
            </a:r>
            <a:r>
              <a:rPr kumimoji="1" lang="ko-KR" altLang="en-US" sz="1400" dirty="0">
                <a:solidFill>
                  <a:schemeClr val="tx2"/>
                </a:solidFill>
              </a:rPr>
              <a:t>가 없으면 클라이언트는 서버가 네트워크를 끊을 것으로 예측한다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커넥션이 끊어지기 전에 정확한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sz="1400" dirty="0">
                <a:solidFill>
                  <a:schemeClr val="tx2"/>
                </a:solidFill>
              </a:rPr>
              <a:t> 본문의 길이를 알 수 있어야 커넥션을 유지할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 err="1">
                <a:solidFill>
                  <a:schemeClr val="tx2"/>
                </a:solidFill>
              </a:rPr>
              <a:t>프락시와</a:t>
            </a:r>
            <a:r>
              <a:rPr kumimoji="1" lang="ko-KR" altLang="en-US" sz="1400" dirty="0">
                <a:solidFill>
                  <a:schemeClr val="tx2"/>
                </a:solidFill>
              </a:rPr>
              <a:t> 게이트웨이는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 </a:t>
            </a:r>
            <a:r>
              <a:rPr kumimoji="1" lang="ko-KR" altLang="en-US" sz="1400" dirty="0">
                <a:solidFill>
                  <a:schemeClr val="tx2"/>
                </a:solidFill>
              </a:rPr>
              <a:t>헤더의 규칙을 철저히 지켜야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메시지를 전달하거나 캐시에 넣기 전에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헤더에 명시된 모든 헤더 필드와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 </a:t>
            </a:r>
            <a:r>
              <a:rPr kumimoji="1" lang="ko-KR" altLang="en-US" sz="1400" dirty="0">
                <a:solidFill>
                  <a:schemeClr val="tx2"/>
                </a:solidFill>
              </a:rPr>
              <a:t>헤더를 제거해야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원칙적으로 </a:t>
            </a:r>
            <a:r>
              <a:rPr kumimoji="1" lang="en-US" altLang="ko-KR" sz="1400" dirty="0">
                <a:solidFill>
                  <a:schemeClr val="tx2"/>
                </a:solidFill>
              </a:rPr>
              <a:t>keep-alive </a:t>
            </a:r>
            <a:r>
              <a:rPr kumimoji="1" lang="ko-KR" altLang="en-US" sz="1400" dirty="0">
                <a:solidFill>
                  <a:schemeClr val="tx2"/>
                </a:solidFill>
              </a:rPr>
              <a:t>커넥션은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 </a:t>
            </a:r>
            <a:r>
              <a:rPr kumimoji="1" lang="ko-KR" altLang="en-US" sz="1400" dirty="0">
                <a:solidFill>
                  <a:schemeClr val="tx2"/>
                </a:solidFill>
              </a:rPr>
              <a:t>헤더를 인식하지 못하는 서버와는 맺어지면 안된다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기술적으로 </a:t>
            </a:r>
            <a:r>
              <a:rPr kumimoji="1" lang="en-US" altLang="ko-KR" sz="1400" dirty="0">
                <a:solidFill>
                  <a:schemeClr val="tx2"/>
                </a:solidFill>
              </a:rPr>
              <a:t>HTTP/1.0</a:t>
            </a:r>
            <a:r>
              <a:rPr kumimoji="1" lang="ko-KR" altLang="en-US" sz="1400" dirty="0">
                <a:solidFill>
                  <a:schemeClr val="tx2"/>
                </a:solidFill>
              </a:rPr>
              <a:t>을 따르는 기기로부터 받는 모든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 필드는 무시해야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오래된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sz="1400" dirty="0">
                <a:solidFill>
                  <a:schemeClr val="tx2"/>
                </a:solidFill>
              </a:rPr>
              <a:t> 서버에서 실수로 전달되는 문제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클라이언트는 응답 전체를 모두 받기 전에 커넥션이 끊어졌을 경우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별다른 문제가 없으면 요청을 다시 보낼 수 있어야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383207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95" name="Rectangle 194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AF152BFE-7BA8-4007-AD9C-F4DC95E43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9" name="Right Triangle 198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Flowchart: Document 200">
            <a:extLst>
              <a:ext uri="{FF2B5EF4-FFF2-40B4-BE49-F238E27FC236}">
                <a16:creationId xmlns:a16="http://schemas.microsoft.com/office/drawing/2014/main" id="{B6DE7CCF-F894-44DD-9FA3-8BD0D5CE2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19901" y="1485903"/>
            <a:ext cx="6858000" cy="3886199"/>
          </a:xfrm>
          <a:prstGeom prst="flowChartDocument">
            <a:avLst/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2" y="725467"/>
            <a:ext cx="5414255" cy="278449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4600">
                <a:solidFill>
                  <a:schemeClr val="tx2"/>
                </a:solidFill>
              </a:rPr>
              <a:t>4.5.6 Keep-Alive</a:t>
            </a:r>
            <a:r>
              <a:rPr kumimoji="1" lang="ko-KR" altLang="en-US" sz="4600">
                <a:solidFill>
                  <a:schemeClr val="tx2"/>
                </a:solidFill>
              </a:rPr>
              <a:t>와 멍청한</a:t>
            </a:r>
            <a:r>
              <a:rPr kumimoji="1" lang="en-US" altLang="ko-KR" sz="4600">
                <a:solidFill>
                  <a:schemeClr val="tx2"/>
                </a:solidFill>
              </a:rPr>
              <a:t>(dumb) </a:t>
            </a:r>
            <a:r>
              <a:rPr kumimoji="1" lang="ko-KR" altLang="en-US" sz="4600">
                <a:solidFill>
                  <a:schemeClr val="tx2"/>
                </a:solidFill>
              </a:rPr>
              <a:t>프락시</a:t>
            </a:r>
            <a:endParaRPr kumimoji="1" lang="en-US" altLang="en-US" sz="460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142" y="3602037"/>
            <a:ext cx="5414255" cy="2641457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0" lvl="3" indent="0">
              <a:lnSpc>
                <a:spcPct val="110000"/>
              </a:lnSpc>
              <a:spcBef>
                <a:spcPts val="1000"/>
              </a:spcBef>
              <a:buNone/>
            </a:pPr>
            <a:r>
              <a:rPr kumimoji="1" lang="en-US" altLang="ko-KR" sz="22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Connection </a:t>
            </a:r>
            <a:r>
              <a:rPr kumimoji="1" lang="ko-KR" altLang="en-US" sz="22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헤더와 무조건 전달</a:t>
            </a:r>
            <a:br>
              <a:rPr kumimoji="1" lang="en-US" altLang="ko-KR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</a:br>
            <a:r>
              <a:rPr kumimoji="1" lang="ko-KR" altLang="en-US" sz="22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프락시는</a:t>
            </a:r>
            <a:r>
              <a:rPr kumimoji="1" lang="en-US" altLang="ko-KR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Connection </a:t>
            </a:r>
            <a:r>
              <a:rPr kumimoji="1" lang="ko-KR" altLang="en-U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헤더를 이해하지 못해 해당 헤더들을 삭제하지 않고 요청 그대로를 다음 </a:t>
            </a:r>
            <a:r>
              <a:rPr kumimoji="1" lang="ko-KR" altLang="en-US" sz="22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프락시에</a:t>
            </a:r>
            <a:r>
              <a:rPr kumimoji="1" lang="en-US" altLang="ko-KR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ko-KR" altLang="en-U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전달한다</a:t>
            </a:r>
            <a:r>
              <a:rPr kumimoji="1" lang="en-US" altLang="ko-KR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lvl="3" indent="0">
              <a:lnSpc>
                <a:spcPct val="110000"/>
              </a:lnSpc>
              <a:spcBef>
                <a:spcPts val="1000"/>
              </a:spcBef>
              <a:buNone/>
            </a:pPr>
            <a:endParaRPr kumimoji="1" lang="en-US" altLang="ko-KR" sz="22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lvl="3">
              <a:lnSpc>
                <a:spcPct val="110000"/>
              </a:lnSpc>
              <a:spcBef>
                <a:spcPts val="1000"/>
              </a:spcBef>
            </a:pPr>
            <a:r>
              <a:rPr kumimoji="1" lang="en-US" altLang="ko-KR" sz="2200" dirty="0">
                <a:solidFill>
                  <a:srgbClr val="FF0000"/>
                </a:solidFill>
              </a:rPr>
              <a:t>Connection </a:t>
            </a:r>
            <a:r>
              <a:rPr kumimoji="1" lang="ko-KR" altLang="en-US" sz="2200" dirty="0">
                <a:solidFill>
                  <a:srgbClr val="FF0000"/>
                </a:solidFill>
              </a:rPr>
              <a:t>헤더는 </a:t>
            </a:r>
            <a:r>
              <a:rPr kumimoji="1" lang="ko-KR" altLang="en-US" sz="2200" dirty="0" err="1">
                <a:solidFill>
                  <a:srgbClr val="FF0000"/>
                </a:solidFill>
              </a:rPr>
              <a:t>홉별</a:t>
            </a:r>
            <a:r>
              <a:rPr kumimoji="1" lang="en-US" altLang="ko-KR" sz="2200" dirty="0">
                <a:solidFill>
                  <a:srgbClr val="FF0000"/>
                </a:solidFill>
              </a:rPr>
              <a:t>(hop-by-hop)</a:t>
            </a:r>
            <a:r>
              <a:rPr kumimoji="1" lang="ko-KR" altLang="en-US" sz="2200" dirty="0">
                <a:solidFill>
                  <a:srgbClr val="FF0000"/>
                </a:solidFill>
              </a:rPr>
              <a:t> 헤더로 오직 한 개의 전송 </a:t>
            </a:r>
            <a:r>
              <a:rPr kumimoji="1" lang="ko-KR" altLang="en-US" sz="2200" dirty="0" err="1">
                <a:solidFill>
                  <a:srgbClr val="FF0000"/>
                </a:solidFill>
              </a:rPr>
              <a:t>링크에만</a:t>
            </a:r>
            <a:r>
              <a:rPr kumimoji="1" lang="ko-KR" altLang="en-US" sz="2200" dirty="0">
                <a:solidFill>
                  <a:srgbClr val="FF0000"/>
                </a:solidFill>
              </a:rPr>
              <a:t> 허용되며 다음 서버로 전달되어서는 안된다</a:t>
            </a:r>
            <a:r>
              <a:rPr kumimoji="1" lang="en-US" altLang="ko-KR" sz="2200" dirty="0">
                <a:solidFill>
                  <a:srgbClr val="FF0000"/>
                </a:solidFill>
              </a:rPr>
              <a:t>.</a:t>
            </a:r>
            <a:r>
              <a:rPr kumimoji="1" lang="ko-KR" altLang="en-US" sz="2200" dirty="0">
                <a:solidFill>
                  <a:srgbClr val="FF0000"/>
                </a:solidFill>
              </a:rPr>
              <a:t> </a:t>
            </a:r>
            <a:r>
              <a:rPr kumimoji="1" lang="en-US" altLang="ko-KR" sz="2200" dirty="0">
                <a:solidFill>
                  <a:srgbClr val="FF0000"/>
                </a:solidFill>
              </a:rPr>
              <a:t>Keep-Alive</a:t>
            </a:r>
            <a:r>
              <a:rPr kumimoji="1" lang="ko-KR" altLang="en-US" sz="2200" dirty="0">
                <a:solidFill>
                  <a:srgbClr val="FF0000"/>
                </a:solidFill>
              </a:rPr>
              <a:t> 헤더도 전달하면 안된다</a:t>
            </a:r>
            <a:r>
              <a:rPr kumimoji="1" lang="en-US" altLang="ko-KR" sz="2200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D09BAD-7C5D-244D-B062-D262F8A0D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769" y="1723979"/>
            <a:ext cx="6213145" cy="3774485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D95F90BD-8372-0E4C-A05C-8257FBDA9935}"/>
              </a:ext>
            </a:extLst>
          </p:cNvPr>
          <p:cNvSpPr/>
          <p:nvPr/>
        </p:nvSpPr>
        <p:spPr>
          <a:xfrm>
            <a:off x="8994944" y="3952740"/>
            <a:ext cx="2913277" cy="903040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92459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95" name="Rectangle 194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AF152BFE-7BA8-4007-AD9C-F4DC95E43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9" name="Right Triangle 198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Flowchart: Document 200">
            <a:extLst>
              <a:ext uri="{FF2B5EF4-FFF2-40B4-BE49-F238E27FC236}">
                <a16:creationId xmlns:a16="http://schemas.microsoft.com/office/drawing/2014/main" id="{B6DE7CCF-F894-44DD-9FA3-8BD0D5CE2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19901" y="1485903"/>
            <a:ext cx="6858000" cy="3886199"/>
          </a:xfrm>
          <a:prstGeom prst="flowChartDocument">
            <a:avLst/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2" y="725467"/>
            <a:ext cx="5414255" cy="278449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4600">
                <a:solidFill>
                  <a:schemeClr val="tx2"/>
                </a:solidFill>
              </a:rPr>
              <a:t>4.5.7 Proxy-Connection </a:t>
            </a:r>
            <a:r>
              <a:rPr kumimoji="1" lang="ko-KR" altLang="en-US" sz="4600">
                <a:solidFill>
                  <a:schemeClr val="tx2"/>
                </a:solidFill>
              </a:rPr>
              <a:t>살펴보기</a:t>
            </a:r>
            <a:br>
              <a:rPr kumimoji="1" lang="en-US" altLang="ko-KR" sz="4600">
                <a:solidFill>
                  <a:schemeClr val="tx2"/>
                </a:solidFill>
              </a:rPr>
            </a:br>
            <a:endParaRPr kumimoji="1" lang="en-US" altLang="en-US" sz="4600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142" y="3602037"/>
            <a:ext cx="5414255" cy="2641457"/>
          </a:xfrm>
        </p:spPr>
        <p:txBody>
          <a:bodyPr vert="horz" lIns="91440" tIns="45720" rIns="91440" bIns="45720" rtlCol="0">
            <a:normAutofit/>
          </a:bodyPr>
          <a:lstStyle/>
          <a:p>
            <a:pPr lvl="3">
              <a:lnSpc>
                <a:spcPct val="110000"/>
              </a:lnSpc>
              <a:spcBef>
                <a:spcPts val="1000"/>
              </a:spcBef>
            </a:pPr>
            <a:r>
              <a:rPr kumimoji="1" lang="ko-KR" altLang="en-U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멍청한 </a:t>
            </a:r>
            <a:r>
              <a:rPr kumimoji="1" lang="ko-KR" altLang="en-US" sz="22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프락시</a:t>
            </a:r>
            <a:r>
              <a:rPr kumimoji="1" lang="ko-KR" altLang="en-U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문제의 해결책으로 </a:t>
            </a:r>
            <a:r>
              <a:rPr kumimoji="1" lang="en-US" altLang="ko-KR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Proxy-Connection</a:t>
            </a:r>
            <a:r>
              <a:rPr kumimoji="1" lang="ko-KR" altLang="en-U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헤더 사용</a:t>
            </a:r>
            <a:r>
              <a:rPr kumimoji="1" lang="en-US" altLang="ko-KR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(</a:t>
            </a:r>
            <a:r>
              <a:rPr kumimoji="1" lang="ko-KR" altLang="en-U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하지만 동작하지 않는 경우도 있다</a:t>
            </a:r>
            <a:r>
              <a:rPr kumimoji="1" lang="en-US" altLang="ko-KR" sz="2200" dirty="0">
                <a:solidFill>
                  <a:schemeClr val="tx2"/>
                </a:solidFill>
              </a:rPr>
              <a:t>)</a:t>
            </a:r>
          </a:p>
          <a:p>
            <a:pPr lvl="3">
              <a:lnSpc>
                <a:spcPct val="110000"/>
              </a:lnSpc>
              <a:spcBef>
                <a:spcPts val="1000"/>
              </a:spcBef>
            </a:pPr>
            <a:endParaRPr kumimoji="1" lang="en-US" altLang="ko-KR" sz="2200" dirty="0">
              <a:solidFill>
                <a:schemeClr val="tx2"/>
              </a:solidFill>
            </a:endParaRPr>
          </a:p>
          <a:p>
            <a:pPr lvl="3">
              <a:lnSpc>
                <a:spcPct val="110000"/>
              </a:lnSpc>
              <a:spcBef>
                <a:spcPts val="1000"/>
              </a:spcBef>
            </a:pPr>
            <a:r>
              <a:rPr kumimoji="1" lang="ko-KR" altLang="en-US" sz="2200" dirty="0">
                <a:solidFill>
                  <a:srgbClr val="FF0000"/>
                </a:solidFill>
              </a:rPr>
              <a:t>* 클라이언트와 서버 사이에 하나의 </a:t>
            </a:r>
            <a:r>
              <a:rPr kumimoji="1" lang="ko-KR" altLang="en-US" sz="2200" dirty="0" err="1">
                <a:solidFill>
                  <a:srgbClr val="FF0000"/>
                </a:solidFill>
              </a:rPr>
              <a:t>프락시만</a:t>
            </a:r>
            <a:r>
              <a:rPr kumimoji="1" lang="ko-KR" altLang="en-US" sz="2200" dirty="0">
                <a:solidFill>
                  <a:srgbClr val="FF0000"/>
                </a:solidFill>
              </a:rPr>
              <a:t> 있는 경우 동작</a:t>
            </a:r>
            <a:endParaRPr kumimoji="1" lang="en-US" altLang="ko-KR" sz="2200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13D37A-72D9-EC4C-97EB-DFD8A2FB9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674" y="236256"/>
            <a:ext cx="4314788" cy="34393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945E61-D9E2-C748-A79B-BC317D0D2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569" y="3756254"/>
            <a:ext cx="4272133" cy="299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21986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4.5.8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HTTP/1.1</a:t>
            </a:r>
            <a:r>
              <a:rPr kumimoji="1" lang="ko-KR" altLang="en-US" dirty="0">
                <a:solidFill>
                  <a:schemeClr val="tx2"/>
                </a:solidFill>
              </a:rPr>
              <a:t>의 지속 커넥션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3"/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에서는 </a:t>
            </a:r>
            <a:r>
              <a:rPr kumimoji="1" lang="en-US" altLang="ko-KR" sz="1400" dirty="0">
                <a:solidFill>
                  <a:schemeClr val="tx2"/>
                </a:solidFill>
              </a:rPr>
              <a:t>keep-alive</a:t>
            </a:r>
            <a:r>
              <a:rPr kumimoji="1" lang="ko-KR" altLang="en-US" sz="1400" dirty="0">
                <a:solidFill>
                  <a:schemeClr val="tx2"/>
                </a:solidFill>
              </a:rPr>
              <a:t> 커넥션을 지원하지 않음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에서는 모든 커넥션을 지속 커넥션으로 취급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에서 커넥션을 끊기 위해서는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Connection: close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헤더를 명시해야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하지만 클라이언트와 서버는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Connection: close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헤더가 없어도 언제든 커넥션을 끊을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0413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.5</a:t>
            </a:r>
            <a:r>
              <a:rPr kumimoji="1" lang="ko-KR" altLang="en-US" dirty="0">
                <a:solidFill>
                  <a:schemeClr val="tx2"/>
                </a:solidFill>
              </a:rPr>
              <a:t> 메시지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메시지는 단순한 줄 단위의 문자열</a:t>
            </a:r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요청 메시지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웹 클라이언트 </a:t>
            </a:r>
            <a:r>
              <a:rPr kumimoji="1" lang="en-US" altLang="ko-KR" dirty="0">
                <a:solidFill>
                  <a:schemeClr val="tx2"/>
                </a:solidFill>
              </a:rPr>
              <a:t>-&gt;</a:t>
            </a:r>
            <a:r>
              <a:rPr kumimoji="1" lang="ko-KR" altLang="en-US" dirty="0">
                <a:solidFill>
                  <a:schemeClr val="tx2"/>
                </a:solidFill>
              </a:rPr>
              <a:t> 웹 서버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응답 메시지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웹 서버 </a:t>
            </a:r>
            <a:r>
              <a:rPr kumimoji="1" lang="en-US" altLang="ko-KR" dirty="0">
                <a:solidFill>
                  <a:schemeClr val="tx2"/>
                </a:solidFill>
              </a:rPr>
              <a:t>-&gt;</a:t>
            </a:r>
            <a:r>
              <a:rPr kumimoji="1" lang="ko-KR" altLang="en-US" dirty="0">
                <a:solidFill>
                  <a:schemeClr val="tx2"/>
                </a:solidFill>
              </a:rPr>
              <a:t> 웹 클라이언트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39AD77-8F83-AD44-9B55-CD3CB0EA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39" y="3671996"/>
            <a:ext cx="10015445" cy="256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7097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4.5.9</a:t>
            </a:r>
            <a:r>
              <a:rPr kumimoji="1" lang="ko-KR" altLang="en-US" dirty="0">
                <a:solidFill>
                  <a:schemeClr val="tx2"/>
                </a:solidFill>
              </a:rPr>
              <a:t> 지속 커넥션의 제한과 규칙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 fontScale="77500" lnSpcReduction="20000"/>
          </a:bodyPr>
          <a:lstStyle/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클라이언트가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Connection: close </a:t>
            </a:r>
            <a:r>
              <a:rPr kumimoji="1" lang="ko-KR" altLang="en-US" sz="1400" dirty="0">
                <a:solidFill>
                  <a:schemeClr val="tx2"/>
                </a:solidFill>
              </a:rPr>
              <a:t>헤더를 보낸 경우 더이상 그 커넥션으로 추가적인 요청을 보낼 수 없다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클라이언트가 더이상 추가 요청을 보내지 않을 경우 마지막 요청에 </a:t>
            </a:r>
            <a:r>
              <a:rPr kumimoji="1" lang="en-US" altLang="ko-KR" sz="1400" dirty="0">
                <a:solidFill>
                  <a:schemeClr val="tx2"/>
                </a:solidFill>
              </a:rPr>
              <a:t> Connection: close </a:t>
            </a:r>
            <a:r>
              <a:rPr kumimoji="1" lang="ko-KR" altLang="en-US" sz="1400" dirty="0">
                <a:solidFill>
                  <a:schemeClr val="tx2"/>
                </a:solidFill>
              </a:rPr>
              <a:t>헤더를 보내야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커넥션에 있는 모든 메시지가 자신의 길이 정보를 정확히 가지고 있을 때만 커넥션을 지속할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1400" dirty="0">
                <a:solidFill>
                  <a:schemeClr val="tx2"/>
                </a:solidFill>
              </a:rPr>
              <a:t>HTTP/1.1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sz="1400" dirty="0">
                <a:solidFill>
                  <a:schemeClr val="tx2"/>
                </a:solidFill>
              </a:rPr>
              <a:t> 클라이언트와 서버 각각에 대해 별도의 지속 커넥션을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맻과</a:t>
            </a:r>
            <a:r>
              <a:rPr kumimoji="1" lang="ko-KR" altLang="en-US" sz="1400" dirty="0">
                <a:solidFill>
                  <a:schemeClr val="tx2"/>
                </a:solidFill>
              </a:rPr>
              <a:t> 관리해야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1400" dirty="0">
                <a:solidFill>
                  <a:schemeClr val="tx2"/>
                </a:solidFill>
              </a:rPr>
              <a:t>HTTP/1.1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sz="1400" dirty="0">
                <a:solidFill>
                  <a:schemeClr val="tx2"/>
                </a:solidFill>
              </a:rPr>
              <a:t> 서버는 클라이언트가 커넥션 관련 기능에 대한 클라이언트의 지원 범위를 알고있지 않은 한 지속 커넥션을 맺으면 안된다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서버는 메시지를 전송하는 동안 커넥션을 끊지 않을 것이고 커넥션을 끊기 전에 적어도 한 개의 요청에 대해 응답을 할 것이다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하지만 </a:t>
            </a:r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 기기는 언제든 커넥션을 끊을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 애플리케이션은 중간에 끊어진 커넥션을 복구할 수 있어야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ko-KR" altLang="en-US" sz="1400" dirty="0">
                <a:solidFill>
                  <a:schemeClr val="tx2"/>
                </a:solidFill>
              </a:rPr>
              <a:t>문제 없는 경우 재전송 처리</a:t>
            </a:r>
            <a:r>
              <a:rPr kumimoji="1" lang="en-US" altLang="ko-KR" sz="1400" dirty="0">
                <a:solidFill>
                  <a:schemeClr val="tx2"/>
                </a:solidFill>
              </a:rPr>
              <a:t>).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클라이언트는 전체 응답을 받기 전에 커넥션이 끊어진다면 문제가 없는 경우 요청을 다시 보낼 수 있어야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하나의 클라이언트는 서버 과부하 방지를 위해 최대 </a:t>
            </a:r>
            <a:r>
              <a:rPr kumimoji="1" lang="en-US" altLang="ko-KR" sz="1400" dirty="0">
                <a:solidFill>
                  <a:schemeClr val="tx2"/>
                </a:solidFill>
              </a:rPr>
              <a:t>2</a:t>
            </a:r>
            <a:r>
              <a:rPr kumimoji="1" lang="ko-KR" altLang="en-US" sz="1400" dirty="0">
                <a:solidFill>
                  <a:schemeClr val="tx2"/>
                </a:solidFill>
              </a:rPr>
              <a:t>개의 지속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커넥션만을</a:t>
            </a:r>
            <a:r>
              <a:rPr kumimoji="1" lang="ko-KR" altLang="en-US" sz="1400" dirty="0">
                <a:solidFill>
                  <a:schemeClr val="tx2"/>
                </a:solidFill>
              </a:rPr>
              <a:t> 유지해야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603700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EE60796-BC52-4154-A3A9-773DE8285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51324" y="1555703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Document 55">
            <a:extLst>
              <a:ext uri="{FF2B5EF4-FFF2-40B4-BE49-F238E27FC236}">
                <a16:creationId xmlns:a16="http://schemas.microsoft.com/office/drawing/2014/main" id="{BFEC1042-3FDC-47A3-BCD7-CA9D052F9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94907" y="1744296"/>
            <a:ext cx="6858000" cy="3369413"/>
          </a:xfrm>
          <a:prstGeom prst="flowChartDocumen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3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2348"/>
            <a:ext cx="6159160" cy="2240735"/>
          </a:xfrm>
        </p:spPr>
        <p:txBody>
          <a:bodyPr>
            <a:normAutofit/>
          </a:bodyPr>
          <a:lstStyle/>
          <a:p>
            <a:r>
              <a:rPr kumimoji="1" lang="en-US" altLang="ko-KR">
                <a:solidFill>
                  <a:schemeClr val="tx2"/>
                </a:solidFill>
              </a:rPr>
              <a:t>4.6</a:t>
            </a:r>
            <a:r>
              <a:rPr kumimoji="1" lang="ko-KR" altLang="en-US">
                <a:solidFill>
                  <a:schemeClr val="tx2"/>
                </a:solidFill>
              </a:rPr>
              <a:t> 파이프라인 커넥션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00475"/>
            <a:ext cx="6159160" cy="3844481"/>
          </a:xfrm>
        </p:spPr>
        <p:txBody>
          <a:bodyPr>
            <a:normAutofit/>
          </a:bodyPr>
          <a:lstStyle/>
          <a:p>
            <a:pPr>
              <a:lnSpc>
                <a:spcPct val="104000"/>
              </a:lnSpc>
            </a:pPr>
            <a:r>
              <a:rPr kumimoji="1" lang="en-US" altLang="ko-Kore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은 지속 커넥션을 통해 요청을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파이프라이닝</a:t>
            </a:r>
            <a:r>
              <a:rPr kumimoji="1" lang="ko-KR" altLang="en-US" sz="1400" dirty="0">
                <a:solidFill>
                  <a:schemeClr val="tx2"/>
                </a:solidFill>
              </a:rPr>
              <a:t> 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104000"/>
              </a:lnSpc>
            </a:pPr>
            <a:endParaRPr kumimoji="1" lang="en-US" altLang="ko-Kore-KR" sz="1400" dirty="0">
              <a:solidFill>
                <a:schemeClr val="tx2"/>
              </a:solidFill>
            </a:endParaRPr>
          </a:p>
          <a:p>
            <a:pPr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이는 대기 시간이 긴 네트워크 상황에서 왕복으로 인한 시간을 줄여 성능을 높여준다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104000"/>
              </a:lnSpc>
            </a:pPr>
            <a:endParaRPr kumimoji="1" lang="en-US" altLang="ko-Kore-KR" sz="1400" dirty="0">
              <a:solidFill>
                <a:schemeClr val="tx2"/>
              </a:solidFill>
            </a:endParaRPr>
          </a:p>
          <a:p>
            <a:pPr>
              <a:lnSpc>
                <a:spcPct val="104000"/>
              </a:lnSpc>
            </a:pPr>
            <a:r>
              <a:rPr kumimoji="1" lang="ko-KR" altLang="en-US" sz="1400" b="1" dirty="0">
                <a:solidFill>
                  <a:schemeClr val="tx2"/>
                </a:solidFill>
              </a:rPr>
              <a:t>파이프라인 제약사항</a:t>
            </a:r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클라이언트는 커넥션이 지속 커넥션인지 확인후 파이프라인을 이어야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>
              <a:lnSpc>
                <a:spcPct val="104000"/>
              </a:lnSpc>
            </a:pPr>
            <a:r>
              <a:rPr kumimoji="1" lang="en-US" altLang="ko-Kore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응답은 요청 순서와 같게 와야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클라이언트는 커넥션이 끊어지더라도 완료되지 않은 요청이 파이프라인 안에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있어면</a:t>
            </a:r>
            <a:r>
              <a:rPr kumimoji="1" lang="ko-KR" altLang="en-US" sz="1400" dirty="0">
                <a:solidFill>
                  <a:schemeClr val="tx2"/>
                </a:solidFill>
              </a:rPr>
              <a:t> 언제든 다시 요청을 보낼 수 있어야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>
              <a:lnSpc>
                <a:spcPct val="104000"/>
              </a:lnSpc>
            </a:pPr>
            <a:r>
              <a:rPr kumimoji="1" lang="en-US" altLang="ko-Kore-KR" sz="1400" dirty="0">
                <a:solidFill>
                  <a:schemeClr val="tx2"/>
                </a:solidFill>
              </a:rPr>
              <a:t>POS</a:t>
            </a:r>
            <a:r>
              <a:rPr kumimoji="1" lang="en-US" altLang="ko-KR" sz="1400" dirty="0">
                <a:solidFill>
                  <a:schemeClr val="tx2"/>
                </a:solidFill>
              </a:rPr>
              <a:t>T </a:t>
            </a:r>
            <a:r>
              <a:rPr kumimoji="1" lang="ko-KR" altLang="en-US" sz="1400" dirty="0">
                <a:solidFill>
                  <a:schemeClr val="tx2"/>
                </a:solidFill>
              </a:rPr>
              <a:t>같이 반복 요청이 문제를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일으길</a:t>
            </a:r>
            <a:r>
              <a:rPr kumimoji="1" lang="ko-KR" altLang="en-US" sz="1400" dirty="0">
                <a:solidFill>
                  <a:schemeClr val="tx2"/>
                </a:solidFill>
              </a:rPr>
              <a:t> 수 있는 경우 파이프라인을 통해 보내면 안된다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ko-Kore-KR" altLang="en-US" sz="1400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E1031F-70A0-BF40-8BD5-7BF8393F2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768" y="721081"/>
            <a:ext cx="4999108" cy="552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9325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4.7</a:t>
            </a:r>
            <a:r>
              <a:rPr kumimoji="1" lang="ko-KR" altLang="en-US" dirty="0">
                <a:solidFill>
                  <a:schemeClr val="tx2"/>
                </a:solidFill>
              </a:rPr>
              <a:t> 커넥션 끊기에 대한 미스터리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커넥션 관리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언제 어떻게 커넥션을 끊는가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에는 명확한 기준이 없다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514917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4.7.1</a:t>
            </a:r>
            <a:r>
              <a:rPr kumimoji="1" lang="ko-KR" altLang="en-US" dirty="0">
                <a:solidFill>
                  <a:schemeClr val="tx2"/>
                </a:solidFill>
              </a:rPr>
              <a:t> 마음대로 커넥션 끊기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어떠한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클라이언트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서버 혹은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프락시든</a:t>
            </a:r>
            <a:r>
              <a:rPr kumimoji="1" lang="ko-KR" altLang="en-US" sz="1400" dirty="0">
                <a:solidFill>
                  <a:schemeClr val="tx2"/>
                </a:solidFill>
              </a:rPr>
              <a:t> 언제든지 전송 커넥션을 끊을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보통은 메시지를 다 보낸 후 끊지만 에러가 있는 상황에서는 헤더의 중간이나 다른 엉뚱한 곳에서 끊길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일정 시간이 지나면 서버는 유휴 상태의 커넥션을 끊는데 그 시점에 클라이언트가 요청을 보내면 문제가 생긴다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861957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4.7.2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Content-Length</a:t>
            </a:r>
            <a:r>
              <a:rPr kumimoji="1" lang="ko-KR" altLang="en-US" dirty="0">
                <a:solidFill>
                  <a:schemeClr val="tx2"/>
                </a:solidFill>
              </a:rPr>
              <a:t>와 </a:t>
            </a:r>
            <a:r>
              <a:rPr kumimoji="1" lang="en-US" altLang="ko-KR" dirty="0">
                <a:solidFill>
                  <a:schemeClr val="tx2"/>
                </a:solidFill>
              </a:rPr>
              <a:t>Truncation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각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응답은 본문의 정확한 크기 값을 가지는 </a:t>
            </a:r>
            <a:r>
              <a:rPr kumimoji="1" lang="en-US" altLang="ko-KR" sz="1400" dirty="0">
                <a:solidFill>
                  <a:schemeClr val="tx2"/>
                </a:solidFill>
              </a:rPr>
              <a:t>Content-Length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헤더를 가지고 있어야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클라이언트나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sz="1400" dirty="0">
                <a:solidFill>
                  <a:schemeClr val="tx2"/>
                </a:solidFill>
              </a:rPr>
              <a:t> 커넥션이 끊어졌다는 응답을 받은 후 실제 전달된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엔터티의</a:t>
            </a:r>
            <a:r>
              <a:rPr kumimoji="1" lang="ko-KR" altLang="en-US" sz="1400" dirty="0">
                <a:solidFill>
                  <a:schemeClr val="tx2"/>
                </a:solidFill>
              </a:rPr>
              <a:t> 길이와 </a:t>
            </a:r>
            <a:r>
              <a:rPr kumimoji="1" lang="en-US" altLang="ko-KR" sz="1400" dirty="0">
                <a:solidFill>
                  <a:schemeClr val="tx2"/>
                </a:solidFill>
              </a:rPr>
              <a:t>Content-Length</a:t>
            </a:r>
            <a:r>
              <a:rPr kumimoji="1" lang="ko-KR" altLang="en-US" sz="1400" dirty="0">
                <a:solidFill>
                  <a:schemeClr val="tx2"/>
                </a:solidFill>
              </a:rPr>
              <a:t> 값이 일치하지 않거나 </a:t>
            </a:r>
            <a:r>
              <a:rPr kumimoji="1" lang="en-US" altLang="ko-KR" sz="1400" dirty="0">
                <a:solidFill>
                  <a:schemeClr val="tx2"/>
                </a:solidFill>
              </a:rPr>
              <a:t>Content-Length</a:t>
            </a:r>
            <a:r>
              <a:rPr kumimoji="1" lang="ko-KR" altLang="en-US" sz="1400" dirty="0">
                <a:solidFill>
                  <a:schemeClr val="tx2"/>
                </a:solidFill>
              </a:rPr>
              <a:t> 자체가 존재하지 않으면 서버에게 데이터의 정확한 길이를 물어봐야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Content-Length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400" dirty="0">
                <a:solidFill>
                  <a:schemeClr val="tx2"/>
                </a:solidFill>
              </a:rPr>
              <a:t> 정정하려 하지 말고 메시지를 받은 그대로 전달해야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249779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4.7.3</a:t>
            </a:r>
            <a:r>
              <a:rPr kumimoji="1" lang="ko-KR" altLang="en-US" dirty="0">
                <a:solidFill>
                  <a:schemeClr val="tx2"/>
                </a:solidFill>
              </a:rPr>
              <a:t> 커넥션 </a:t>
            </a:r>
            <a:r>
              <a:rPr kumimoji="1" lang="ko-KR" altLang="en-US" dirty="0" err="1">
                <a:solidFill>
                  <a:schemeClr val="tx2"/>
                </a:solidFill>
              </a:rPr>
              <a:t>끊기의</a:t>
            </a:r>
            <a:r>
              <a:rPr kumimoji="1" lang="ko-KR" altLang="en-US" dirty="0">
                <a:solidFill>
                  <a:schemeClr val="tx2"/>
                </a:solidFill>
              </a:rPr>
              <a:t> 허용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재시도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멱등성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커넥션은 심지어 에러가 없더라도 언제든 끊을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따라서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애플리케이션은 예기치 않은 커넥션 중단에 대응할 수 있어야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클라이언트는 서버의 요청 처리 상황을 알 수 없으므로 반복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요청시</a:t>
            </a:r>
            <a:r>
              <a:rPr kumimoji="1" lang="ko-KR" altLang="en-US" sz="1400" dirty="0">
                <a:solidFill>
                  <a:schemeClr val="tx2"/>
                </a:solidFill>
              </a:rPr>
              <a:t> 문제가 될 수 있는 </a:t>
            </a:r>
            <a:r>
              <a:rPr kumimoji="1" lang="en-US" altLang="ko-KR" sz="1400" dirty="0">
                <a:solidFill>
                  <a:schemeClr val="tx2"/>
                </a:solidFill>
              </a:rPr>
              <a:t>POST</a:t>
            </a:r>
            <a:r>
              <a:rPr kumimoji="1" lang="ko-KR" altLang="en-US" sz="1400" dirty="0">
                <a:solidFill>
                  <a:schemeClr val="tx2"/>
                </a:solidFill>
              </a:rPr>
              <a:t> 등은 반복해서 요청하면 안된다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 err="1">
                <a:solidFill>
                  <a:schemeClr val="tx2"/>
                </a:solidFill>
              </a:rPr>
              <a:t>멱등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한 번 이상 실행되어도 같은 결과를 반환하는 경우로 </a:t>
            </a:r>
            <a:r>
              <a:rPr kumimoji="1" lang="en-US" altLang="ko-KR" sz="1400" dirty="0">
                <a:solidFill>
                  <a:schemeClr val="tx2"/>
                </a:solidFill>
              </a:rPr>
              <a:t>GET, HEAD, PUT, DELETE, TRACE, OPTIONS</a:t>
            </a:r>
          </a:p>
        </p:txBody>
      </p:sp>
    </p:spTree>
    <p:extLst>
      <p:ext uri="{BB962C8B-B14F-4D97-AF65-F5344CB8AC3E}">
        <p14:creationId xmlns:p14="http://schemas.microsoft.com/office/powerpoint/2010/main" val="277382898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839FC30-63C9-4643-98EF-7B1C31BE3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2B76B338-5C91-48AF-BFFC-93C8AAD6D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3303" y="4358020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07FE80B3-9970-48B3-8883-81ED2FE4A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007832" y="4676762"/>
            <a:ext cx="2222198" cy="2133710"/>
          </a:xfrm>
          <a:custGeom>
            <a:avLst/>
            <a:gdLst>
              <a:gd name="connsiteX0" fmla="*/ 0 w 2222198"/>
              <a:gd name="connsiteY0" fmla="*/ 0 h 2133710"/>
              <a:gd name="connsiteX1" fmla="*/ 44227 w 2222198"/>
              <a:gd name="connsiteY1" fmla="*/ 2234 h 2133710"/>
              <a:gd name="connsiteX2" fmla="*/ 2193454 w 2222198"/>
              <a:gd name="connsiteY2" fmla="*/ 1945372 h 2133710"/>
              <a:gd name="connsiteX3" fmla="*/ 2222198 w 2222198"/>
              <a:gd name="connsiteY3" fmla="*/ 2133710 h 2133710"/>
              <a:gd name="connsiteX4" fmla="*/ 1394653 w 2222198"/>
              <a:gd name="connsiteY4" fmla="*/ 2133710 h 2133710"/>
              <a:gd name="connsiteX5" fmla="*/ 1391100 w 2222198"/>
              <a:gd name="connsiteY5" fmla="*/ 2110427 h 2133710"/>
              <a:gd name="connsiteX6" fmla="*/ 122376 w 2222198"/>
              <a:gd name="connsiteY6" fmla="*/ 841704 h 2133710"/>
              <a:gd name="connsiteX7" fmla="*/ 0 w 2222198"/>
              <a:gd name="connsiteY7" fmla="*/ 823027 h 213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2198" h="2133710">
                <a:moveTo>
                  <a:pt x="0" y="0"/>
                </a:moveTo>
                <a:lnTo>
                  <a:pt x="44227" y="2234"/>
                </a:lnTo>
                <a:cubicBezTo>
                  <a:pt x="1114682" y="110944"/>
                  <a:pt x="1981368" y="908934"/>
                  <a:pt x="2193454" y="1945372"/>
                </a:cubicBezTo>
                <a:lnTo>
                  <a:pt x="2222198" y="2133710"/>
                </a:lnTo>
                <a:lnTo>
                  <a:pt x="1394653" y="2133710"/>
                </a:lnTo>
                <a:lnTo>
                  <a:pt x="1391100" y="2110427"/>
                </a:lnTo>
                <a:cubicBezTo>
                  <a:pt x="1260786" y="1473602"/>
                  <a:pt x="759202" y="972017"/>
                  <a:pt x="122376" y="841704"/>
                </a:cubicBezTo>
                <a:lnTo>
                  <a:pt x="0" y="823027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525808"/>
            <a:ext cx="6548127" cy="2141612"/>
          </a:xfrm>
        </p:spPr>
        <p:txBody>
          <a:bodyPr anchor="ctr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4.7.4</a:t>
            </a:r>
            <a:r>
              <a:rPr kumimoji="1" lang="ko-KR" altLang="en-US" dirty="0">
                <a:solidFill>
                  <a:schemeClr val="tx2"/>
                </a:solidFill>
              </a:rPr>
              <a:t> 우아한 커넥션 끊기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43B730-7A18-2440-AD0F-7000555CD3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15" r="16293"/>
          <a:stretch/>
        </p:blipFill>
        <p:spPr>
          <a:xfrm>
            <a:off x="-6214" y="2018"/>
            <a:ext cx="12214825" cy="3383384"/>
          </a:xfrm>
          <a:custGeom>
            <a:avLst/>
            <a:gdLst/>
            <a:ahLst/>
            <a:cxnLst/>
            <a:rect l="l" t="t" r="r" b="b"/>
            <a:pathLst>
              <a:path w="12214825" h="3383384">
                <a:moveTo>
                  <a:pt x="12213819" y="0"/>
                </a:moveTo>
                <a:cubicBezTo>
                  <a:pt x="12213819" y="29107"/>
                  <a:pt x="12214067" y="89770"/>
                  <a:pt x="12214502" y="174101"/>
                </a:cubicBezTo>
                <a:lnTo>
                  <a:pt x="12214825" y="234681"/>
                </a:lnTo>
                <a:lnTo>
                  <a:pt x="12214825" y="2718323"/>
                </a:lnTo>
                <a:lnTo>
                  <a:pt x="11377417" y="2725712"/>
                </a:lnTo>
                <a:cubicBezTo>
                  <a:pt x="7318291" y="2799276"/>
                  <a:pt x="6189525" y="3387660"/>
                  <a:pt x="3246747" y="3383361"/>
                </a:cubicBezTo>
                <a:cubicBezTo>
                  <a:pt x="2493396" y="3382260"/>
                  <a:pt x="1619330" y="3339570"/>
                  <a:pt x="544071" y="3235389"/>
                </a:cubicBezTo>
                <a:lnTo>
                  <a:pt x="19466" y="3181198"/>
                </a:lnTo>
                <a:cubicBezTo>
                  <a:pt x="22117" y="2650999"/>
                  <a:pt x="12840" y="2122787"/>
                  <a:pt x="3563" y="1594575"/>
                </a:cubicBezTo>
                <a:lnTo>
                  <a:pt x="0" y="1239098"/>
                </a:lnTo>
                <a:lnTo>
                  <a:pt x="0" y="7944"/>
                </a:lnTo>
                <a:close/>
              </a:path>
            </a:pathLst>
          </a:custGeom>
        </p:spPr>
      </p:pic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9171" y="3525807"/>
            <a:ext cx="5220299" cy="2722593"/>
          </a:xfrm>
        </p:spPr>
        <p:txBody>
          <a:bodyPr anchor="ctr">
            <a:normAutofit/>
          </a:bodyPr>
          <a:lstStyle/>
          <a:p>
            <a:pPr lvl="3">
              <a:lnSpc>
                <a:spcPct val="104000"/>
              </a:lnSpc>
            </a:pP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의 양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끝단에는</a:t>
            </a:r>
            <a:r>
              <a:rPr kumimoji="1" lang="ko-KR" altLang="en-US" sz="1400" dirty="0">
                <a:solidFill>
                  <a:schemeClr val="tx2"/>
                </a:solidFill>
              </a:rPr>
              <a:t> 입력 큐와 출력 큐가 있어 한 쪽의 입력 큐는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다른쪽의</a:t>
            </a:r>
            <a:r>
              <a:rPr kumimoji="1" lang="ko-KR" altLang="en-US" sz="1400" dirty="0">
                <a:solidFill>
                  <a:schemeClr val="tx2"/>
                </a:solidFill>
              </a:rPr>
              <a:t> 출력 큐와 연결된다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665766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4.7.4</a:t>
            </a:r>
            <a:r>
              <a:rPr kumimoji="1" lang="ko-KR" altLang="en-US" dirty="0">
                <a:solidFill>
                  <a:schemeClr val="tx2"/>
                </a:solidFill>
              </a:rPr>
              <a:t> 우아한 커넥션 끊기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3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전체 끊기와 절반 끊기 </a:t>
            </a:r>
            <a:r>
              <a:rPr kumimoji="1" lang="en-US" altLang="ko-KR" b="1" dirty="0">
                <a:solidFill>
                  <a:schemeClr val="tx2"/>
                </a:solidFill>
              </a:rPr>
              <a:t>:</a:t>
            </a:r>
            <a:r>
              <a:rPr kumimoji="1" lang="ko-KR" altLang="en-US" b="1" dirty="0">
                <a:solidFill>
                  <a:schemeClr val="tx2"/>
                </a:solidFill>
              </a:rPr>
              <a:t> </a:t>
            </a:r>
            <a:br>
              <a:rPr kumimoji="1" lang="en-US" altLang="ko-KR" b="1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애플리케이션은 입력 채널과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출력채널</a:t>
            </a:r>
            <a:r>
              <a:rPr kumimoji="1" lang="ko-KR" altLang="en-US" sz="1400" dirty="0">
                <a:solidFill>
                  <a:schemeClr val="tx2"/>
                </a:solidFill>
              </a:rPr>
              <a:t> 중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한개만</a:t>
            </a:r>
            <a:r>
              <a:rPr kumimoji="1" lang="ko-KR" altLang="en-US" sz="1400" dirty="0">
                <a:solidFill>
                  <a:schemeClr val="tx2"/>
                </a:solidFill>
              </a:rPr>
              <a:t> 끊거나 둘 다 끊을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b="1" dirty="0">
                <a:solidFill>
                  <a:schemeClr val="tx2"/>
                </a:solidFill>
              </a:rPr>
              <a:t>전체 끊기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close()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400" dirty="0">
                <a:solidFill>
                  <a:schemeClr val="tx2"/>
                </a:solidFill>
              </a:rPr>
              <a:t> 호출하면 입출력 채널을 모두 끊는다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b="1" dirty="0">
                <a:solidFill>
                  <a:schemeClr val="tx2"/>
                </a:solidFill>
              </a:rPr>
              <a:t>절반 끊기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shutdown()</a:t>
            </a:r>
            <a:r>
              <a:rPr kumimoji="1" lang="ko-KR" altLang="en-US" sz="1400" dirty="0">
                <a:solidFill>
                  <a:schemeClr val="tx2"/>
                </a:solidFill>
              </a:rPr>
              <a:t>을 호출하면 둘 중 하나만 끊는다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945695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95" name="Rectangle 194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AF152BFE-7BA8-4007-AD9C-F4DC95E43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9" name="Right Triangle 198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Flowchart: Document 200">
            <a:extLst>
              <a:ext uri="{FF2B5EF4-FFF2-40B4-BE49-F238E27FC236}">
                <a16:creationId xmlns:a16="http://schemas.microsoft.com/office/drawing/2014/main" id="{B6DE7CCF-F894-44DD-9FA3-8BD0D5CE2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19901" y="1485903"/>
            <a:ext cx="6858000" cy="3886199"/>
          </a:xfrm>
          <a:prstGeom prst="flowChartDocument">
            <a:avLst/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2" y="725467"/>
            <a:ext cx="5414255" cy="278449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4800" dirty="0">
                <a:solidFill>
                  <a:schemeClr val="tx2"/>
                </a:solidFill>
              </a:rPr>
              <a:t>4.7.4</a:t>
            </a:r>
            <a:r>
              <a:rPr kumimoji="1" lang="ko-KR" altLang="en-US" sz="4800" dirty="0">
                <a:solidFill>
                  <a:schemeClr val="tx2"/>
                </a:solidFill>
              </a:rPr>
              <a:t> 우아한 커넥션 끊기</a:t>
            </a:r>
            <a:br>
              <a:rPr kumimoji="1" lang="en-US" altLang="ko-KR" sz="4800" dirty="0">
                <a:solidFill>
                  <a:schemeClr val="tx2"/>
                </a:solidFill>
              </a:rPr>
            </a:br>
            <a:br>
              <a:rPr kumimoji="1" lang="en-US" altLang="ko-KR" sz="4800" dirty="0">
                <a:solidFill>
                  <a:schemeClr val="tx2"/>
                </a:solidFill>
              </a:rPr>
            </a:br>
            <a:endParaRPr kumimoji="1" lang="en-US" altLang="en-US" sz="4600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142" y="3602037"/>
            <a:ext cx="5414255" cy="2641457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lvl="3">
              <a:lnSpc>
                <a:spcPct val="104000"/>
              </a:lnSpc>
            </a:pPr>
            <a:r>
              <a:rPr kumimoji="1" lang="ko-KR" altLang="en-US" sz="2400" b="1" dirty="0">
                <a:solidFill>
                  <a:schemeClr val="tx2"/>
                </a:solidFill>
              </a:rPr>
              <a:t>전체 끊기와 절반 끊기 </a:t>
            </a:r>
            <a:r>
              <a:rPr kumimoji="1" lang="en-US" altLang="ko-KR" sz="2400" b="1" dirty="0">
                <a:solidFill>
                  <a:schemeClr val="tx2"/>
                </a:solidFill>
              </a:rPr>
              <a:t>:</a:t>
            </a:r>
            <a:r>
              <a:rPr kumimoji="1" lang="ko-KR" altLang="en-US" sz="2400" b="1" dirty="0">
                <a:solidFill>
                  <a:schemeClr val="tx2"/>
                </a:solidFill>
              </a:rPr>
              <a:t> </a:t>
            </a:r>
            <a:br>
              <a:rPr kumimoji="1" lang="en-US" altLang="ko-KR" sz="2400" b="1" dirty="0">
                <a:solidFill>
                  <a:schemeClr val="tx2"/>
                </a:solidFill>
              </a:rPr>
            </a:br>
            <a:br>
              <a:rPr kumimoji="1" lang="en-US" altLang="ko-KR" sz="2400" dirty="0">
                <a:solidFill>
                  <a:schemeClr val="tx2"/>
                </a:solidFill>
              </a:rPr>
            </a:br>
            <a:r>
              <a:rPr kumimoji="1" lang="ko-KR" altLang="en-US" sz="2400" dirty="0">
                <a:solidFill>
                  <a:schemeClr val="tx2"/>
                </a:solidFill>
              </a:rPr>
              <a:t>애플리케이션은 입력 채널과 </a:t>
            </a:r>
            <a:r>
              <a:rPr kumimoji="1" lang="ko-KR" altLang="en-US" sz="2400" dirty="0" err="1">
                <a:solidFill>
                  <a:schemeClr val="tx2"/>
                </a:solidFill>
              </a:rPr>
              <a:t>출력채널</a:t>
            </a:r>
            <a:r>
              <a:rPr kumimoji="1" lang="ko-KR" altLang="en-US" sz="2400" dirty="0">
                <a:solidFill>
                  <a:schemeClr val="tx2"/>
                </a:solidFill>
              </a:rPr>
              <a:t> 중 </a:t>
            </a:r>
            <a:r>
              <a:rPr kumimoji="1" lang="ko-KR" altLang="en-US" sz="2400" dirty="0" err="1">
                <a:solidFill>
                  <a:schemeClr val="tx2"/>
                </a:solidFill>
              </a:rPr>
              <a:t>한개만</a:t>
            </a:r>
            <a:r>
              <a:rPr kumimoji="1" lang="ko-KR" altLang="en-US" sz="2400" dirty="0">
                <a:solidFill>
                  <a:schemeClr val="tx2"/>
                </a:solidFill>
              </a:rPr>
              <a:t> 끊거나 둘 다 끊을 수 있다</a:t>
            </a:r>
            <a:r>
              <a:rPr kumimoji="1" lang="en-US" altLang="ko-KR" sz="2400" dirty="0">
                <a:solidFill>
                  <a:schemeClr val="tx2"/>
                </a:solidFill>
              </a:rPr>
              <a:t>.</a:t>
            </a:r>
            <a:r>
              <a:rPr kumimoji="1" lang="ko-KR" altLang="en-US" sz="2400" dirty="0">
                <a:solidFill>
                  <a:schemeClr val="tx2"/>
                </a:solidFill>
              </a:rPr>
              <a:t> </a:t>
            </a:r>
            <a:br>
              <a:rPr kumimoji="1" lang="en-US" altLang="ko-KR" sz="2400" dirty="0">
                <a:solidFill>
                  <a:schemeClr val="tx2"/>
                </a:solidFill>
              </a:rPr>
            </a:br>
            <a:br>
              <a:rPr kumimoji="1" lang="en-US" altLang="ko-KR" sz="2400" dirty="0">
                <a:solidFill>
                  <a:schemeClr val="tx2"/>
                </a:solidFill>
              </a:rPr>
            </a:br>
            <a:r>
              <a:rPr kumimoji="1" lang="ko-KR" altLang="en-US" sz="2400" b="1" dirty="0">
                <a:solidFill>
                  <a:schemeClr val="tx2"/>
                </a:solidFill>
              </a:rPr>
              <a:t>전체 끊기 </a:t>
            </a:r>
            <a:r>
              <a:rPr kumimoji="1" lang="en-US" altLang="ko-KR" sz="2400" dirty="0">
                <a:solidFill>
                  <a:schemeClr val="tx2"/>
                </a:solidFill>
              </a:rPr>
              <a:t>:</a:t>
            </a:r>
            <a:r>
              <a:rPr kumimoji="1" lang="ko-KR" altLang="en-US" sz="2400" dirty="0">
                <a:solidFill>
                  <a:schemeClr val="tx2"/>
                </a:solidFill>
              </a:rPr>
              <a:t> </a:t>
            </a:r>
            <a:r>
              <a:rPr kumimoji="1" lang="en-US" altLang="ko-KR" sz="2400" dirty="0">
                <a:solidFill>
                  <a:schemeClr val="tx2"/>
                </a:solidFill>
              </a:rPr>
              <a:t>close()</a:t>
            </a:r>
            <a:r>
              <a:rPr kumimoji="1" lang="ko-KR" altLang="en-US" sz="2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2400" dirty="0">
                <a:solidFill>
                  <a:schemeClr val="tx2"/>
                </a:solidFill>
              </a:rPr>
              <a:t> 호출하면 입출력 채널을 모두 끊는다</a:t>
            </a:r>
            <a:br>
              <a:rPr kumimoji="1" lang="en-US" altLang="ko-KR" sz="2400" dirty="0">
                <a:solidFill>
                  <a:schemeClr val="tx2"/>
                </a:solidFill>
              </a:rPr>
            </a:br>
            <a:br>
              <a:rPr kumimoji="1" lang="en-US" altLang="ko-KR" sz="2400" dirty="0">
                <a:solidFill>
                  <a:schemeClr val="tx2"/>
                </a:solidFill>
              </a:rPr>
            </a:br>
            <a:r>
              <a:rPr kumimoji="1" lang="ko-KR" altLang="en-US" sz="2400" b="1" dirty="0">
                <a:solidFill>
                  <a:schemeClr val="tx2"/>
                </a:solidFill>
              </a:rPr>
              <a:t>절반 끊기 </a:t>
            </a:r>
            <a:r>
              <a:rPr kumimoji="1" lang="en-US" altLang="ko-KR" sz="2400" dirty="0">
                <a:solidFill>
                  <a:schemeClr val="tx2"/>
                </a:solidFill>
              </a:rPr>
              <a:t>:</a:t>
            </a:r>
            <a:r>
              <a:rPr kumimoji="1" lang="ko-KR" altLang="en-US" sz="2400" dirty="0">
                <a:solidFill>
                  <a:schemeClr val="tx2"/>
                </a:solidFill>
              </a:rPr>
              <a:t> </a:t>
            </a:r>
            <a:r>
              <a:rPr kumimoji="1" lang="en-US" altLang="ko-KR" sz="2400" dirty="0">
                <a:solidFill>
                  <a:schemeClr val="tx2"/>
                </a:solidFill>
              </a:rPr>
              <a:t>shutdown()</a:t>
            </a:r>
            <a:r>
              <a:rPr kumimoji="1" lang="ko-KR" altLang="en-US" sz="2400" dirty="0">
                <a:solidFill>
                  <a:schemeClr val="tx2"/>
                </a:solidFill>
              </a:rPr>
              <a:t>을 호출하면 둘 중 하나만 끊는다</a:t>
            </a:r>
            <a:r>
              <a:rPr kumimoji="1" lang="en-US" altLang="ko-KR" sz="24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161" name="그림 160">
            <a:extLst>
              <a:ext uri="{FF2B5EF4-FFF2-40B4-BE49-F238E27FC236}">
                <a16:creationId xmlns:a16="http://schemas.microsoft.com/office/drawing/2014/main" id="{C51AD73D-EF01-6540-B60D-72D319CF5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813" y="1060427"/>
            <a:ext cx="4567921" cy="489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8244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4" name="Rectangle 133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5839FC30-63C9-4643-98EF-7B1C31BE3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8" name="Right Triangle 137">
            <a:extLst>
              <a:ext uri="{FF2B5EF4-FFF2-40B4-BE49-F238E27FC236}">
                <a16:creationId xmlns:a16="http://schemas.microsoft.com/office/drawing/2014/main" id="{2B76B338-5C91-48AF-BFFC-93C8AAD6D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3303" y="4358020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07FE80B3-9970-48B3-8883-81ED2FE4A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007832" y="4676762"/>
            <a:ext cx="2222198" cy="2133710"/>
          </a:xfrm>
          <a:custGeom>
            <a:avLst/>
            <a:gdLst>
              <a:gd name="connsiteX0" fmla="*/ 0 w 2222198"/>
              <a:gd name="connsiteY0" fmla="*/ 0 h 2133710"/>
              <a:gd name="connsiteX1" fmla="*/ 44227 w 2222198"/>
              <a:gd name="connsiteY1" fmla="*/ 2234 h 2133710"/>
              <a:gd name="connsiteX2" fmla="*/ 2193454 w 2222198"/>
              <a:gd name="connsiteY2" fmla="*/ 1945372 h 2133710"/>
              <a:gd name="connsiteX3" fmla="*/ 2222198 w 2222198"/>
              <a:gd name="connsiteY3" fmla="*/ 2133710 h 2133710"/>
              <a:gd name="connsiteX4" fmla="*/ 1394653 w 2222198"/>
              <a:gd name="connsiteY4" fmla="*/ 2133710 h 2133710"/>
              <a:gd name="connsiteX5" fmla="*/ 1391100 w 2222198"/>
              <a:gd name="connsiteY5" fmla="*/ 2110427 h 2133710"/>
              <a:gd name="connsiteX6" fmla="*/ 122376 w 2222198"/>
              <a:gd name="connsiteY6" fmla="*/ 841704 h 2133710"/>
              <a:gd name="connsiteX7" fmla="*/ 0 w 2222198"/>
              <a:gd name="connsiteY7" fmla="*/ 823027 h 213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2198" h="2133710">
                <a:moveTo>
                  <a:pt x="0" y="0"/>
                </a:moveTo>
                <a:lnTo>
                  <a:pt x="44227" y="2234"/>
                </a:lnTo>
                <a:cubicBezTo>
                  <a:pt x="1114682" y="110944"/>
                  <a:pt x="1981368" y="908934"/>
                  <a:pt x="2193454" y="1945372"/>
                </a:cubicBezTo>
                <a:lnTo>
                  <a:pt x="2222198" y="2133710"/>
                </a:lnTo>
                <a:lnTo>
                  <a:pt x="1394653" y="2133710"/>
                </a:lnTo>
                <a:lnTo>
                  <a:pt x="1391100" y="2110427"/>
                </a:lnTo>
                <a:cubicBezTo>
                  <a:pt x="1260786" y="1473602"/>
                  <a:pt x="759202" y="972017"/>
                  <a:pt x="122376" y="841704"/>
                </a:cubicBezTo>
                <a:lnTo>
                  <a:pt x="0" y="823027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525808"/>
            <a:ext cx="6548127" cy="2141612"/>
          </a:xfrm>
        </p:spPr>
        <p:txBody>
          <a:bodyPr anchor="ctr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4.7.4</a:t>
            </a:r>
            <a:r>
              <a:rPr kumimoji="1" lang="ko-KR" altLang="en-US" dirty="0">
                <a:solidFill>
                  <a:schemeClr val="tx2"/>
                </a:solidFill>
              </a:rPr>
              <a:t> 우아한 커넥션 끊기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705DB2-5269-8045-A747-630E95991D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75" b="16981"/>
          <a:stretch/>
        </p:blipFill>
        <p:spPr>
          <a:xfrm>
            <a:off x="-6214" y="2018"/>
            <a:ext cx="12214825" cy="3383384"/>
          </a:xfrm>
          <a:custGeom>
            <a:avLst/>
            <a:gdLst/>
            <a:ahLst/>
            <a:cxnLst/>
            <a:rect l="l" t="t" r="r" b="b"/>
            <a:pathLst>
              <a:path w="12214825" h="3383384">
                <a:moveTo>
                  <a:pt x="12213819" y="0"/>
                </a:moveTo>
                <a:cubicBezTo>
                  <a:pt x="12213819" y="29107"/>
                  <a:pt x="12214067" y="89770"/>
                  <a:pt x="12214502" y="174101"/>
                </a:cubicBezTo>
                <a:lnTo>
                  <a:pt x="12214825" y="234681"/>
                </a:lnTo>
                <a:lnTo>
                  <a:pt x="12214825" y="2718323"/>
                </a:lnTo>
                <a:lnTo>
                  <a:pt x="11377417" y="2725712"/>
                </a:lnTo>
                <a:cubicBezTo>
                  <a:pt x="7318291" y="2799276"/>
                  <a:pt x="6189525" y="3387660"/>
                  <a:pt x="3246747" y="3383361"/>
                </a:cubicBezTo>
                <a:cubicBezTo>
                  <a:pt x="2493396" y="3382260"/>
                  <a:pt x="1619330" y="3339570"/>
                  <a:pt x="544071" y="3235389"/>
                </a:cubicBezTo>
                <a:lnTo>
                  <a:pt x="19466" y="3181198"/>
                </a:lnTo>
                <a:cubicBezTo>
                  <a:pt x="22117" y="2650999"/>
                  <a:pt x="12840" y="2122787"/>
                  <a:pt x="3563" y="1594575"/>
                </a:cubicBezTo>
                <a:lnTo>
                  <a:pt x="0" y="1239098"/>
                </a:lnTo>
                <a:lnTo>
                  <a:pt x="0" y="7944"/>
                </a:lnTo>
                <a:close/>
              </a:path>
            </a:pathLst>
          </a:custGeom>
        </p:spPr>
      </p:pic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0181" y="3525807"/>
            <a:ext cx="6229290" cy="2988755"/>
          </a:xfrm>
        </p:spPr>
        <p:txBody>
          <a:bodyPr anchor="ctr">
            <a:normAutofit fontScale="70000" lnSpcReduction="20000"/>
          </a:bodyPr>
          <a:lstStyle/>
          <a:p>
            <a:pPr lvl="3"/>
            <a:r>
              <a:rPr kumimoji="1" lang="en-US" altLang="ko-KR" sz="1800" b="1" dirty="0">
                <a:solidFill>
                  <a:schemeClr val="tx2"/>
                </a:solidFill>
              </a:rPr>
              <a:t>TCP</a:t>
            </a:r>
            <a:r>
              <a:rPr kumimoji="1" lang="ko-KR" altLang="en-US" sz="1800" b="1" dirty="0">
                <a:solidFill>
                  <a:schemeClr val="tx2"/>
                </a:solidFill>
              </a:rPr>
              <a:t> 끊기와 리셋 에러</a:t>
            </a:r>
            <a:br>
              <a:rPr kumimoji="1" lang="en-US" altLang="ko-KR" sz="1800" dirty="0">
                <a:solidFill>
                  <a:schemeClr val="tx2"/>
                </a:solidFill>
              </a:rPr>
            </a:br>
            <a:br>
              <a:rPr kumimoji="1" lang="en-US" altLang="ko-KR" sz="1800" dirty="0">
                <a:solidFill>
                  <a:schemeClr val="tx2"/>
                </a:solidFill>
              </a:rPr>
            </a:br>
            <a:r>
              <a:rPr kumimoji="1" lang="ko-KR" altLang="en-US" sz="1800" dirty="0">
                <a:solidFill>
                  <a:schemeClr val="tx2"/>
                </a:solidFill>
              </a:rPr>
              <a:t>단순한 </a:t>
            </a:r>
            <a:r>
              <a:rPr kumimoji="1" lang="en-US" altLang="ko-KR" sz="1800" dirty="0">
                <a:solidFill>
                  <a:schemeClr val="tx2"/>
                </a:solidFill>
              </a:rPr>
              <a:t>HTTP </a:t>
            </a:r>
            <a:r>
              <a:rPr kumimoji="1" lang="ko-KR" altLang="en-US" sz="1800" dirty="0">
                <a:solidFill>
                  <a:schemeClr val="tx2"/>
                </a:solidFill>
              </a:rPr>
              <a:t>애플리케이션은 전체 끊기만 가능</a:t>
            </a:r>
            <a:br>
              <a:rPr kumimoji="1" lang="en-US" altLang="ko-KR" sz="1800" dirty="0">
                <a:solidFill>
                  <a:schemeClr val="tx2"/>
                </a:solidFill>
              </a:rPr>
            </a:br>
            <a:br>
              <a:rPr kumimoji="1" lang="en-US" altLang="ko-KR" sz="1800" dirty="0">
                <a:solidFill>
                  <a:schemeClr val="tx2"/>
                </a:solidFill>
              </a:rPr>
            </a:br>
            <a:r>
              <a:rPr kumimoji="1" lang="ko-KR" altLang="en-US" sz="1800" dirty="0">
                <a:solidFill>
                  <a:schemeClr val="tx2"/>
                </a:solidFill>
              </a:rPr>
              <a:t>하지만 각기 다른 클라이언트</a:t>
            </a:r>
            <a:r>
              <a:rPr kumimoji="1" lang="en-US" altLang="ko-KR" sz="1800" dirty="0">
                <a:solidFill>
                  <a:schemeClr val="tx2"/>
                </a:solidFill>
              </a:rPr>
              <a:t>,</a:t>
            </a:r>
            <a:r>
              <a:rPr kumimoji="1" lang="ko-KR" altLang="en-US" sz="1800" dirty="0">
                <a:solidFill>
                  <a:schemeClr val="tx2"/>
                </a:solidFill>
              </a:rPr>
              <a:t> 서버</a:t>
            </a:r>
            <a:r>
              <a:rPr kumimoji="1" lang="en-US" altLang="ko-KR" sz="1800" dirty="0">
                <a:solidFill>
                  <a:schemeClr val="tx2"/>
                </a:solidFill>
              </a:rPr>
              <a:t>,</a:t>
            </a:r>
            <a:r>
              <a:rPr kumimoji="1" lang="ko-KR" altLang="en-US" sz="1800" dirty="0">
                <a:solidFill>
                  <a:schemeClr val="tx2"/>
                </a:solidFill>
              </a:rPr>
              <a:t> 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프락시와</a:t>
            </a:r>
            <a:r>
              <a:rPr kumimoji="1" lang="ko-KR" altLang="en-US" sz="1800" dirty="0">
                <a:solidFill>
                  <a:schemeClr val="tx2"/>
                </a:solidFill>
              </a:rPr>
              <a:t> 통신할 때</a:t>
            </a:r>
            <a:r>
              <a:rPr kumimoji="1" lang="en-US" altLang="ko-KR" sz="1800" dirty="0">
                <a:solidFill>
                  <a:schemeClr val="tx2"/>
                </a:solidFill>
              </a:rPr>
              <a:t>,</a:t>
            </a:r>
            <a:r>
              <a:rPr kumimoji="1" lang="ko-KR" altLang="en-US" sz="1800" dirty="0">
                <a:solidFill>
                  <a:schemeClr val="tx2"/>
                </a:solidFill>
              </a:rPr>
              <a:t> 그리고 그들과 파이프라인 지속 커넥션을 사용할 때 예상치 못한 쓰기 에러 방지를 위해 절반 끊기를 사용해야 한다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  <a:br>
              <a:rPr kumimoji="1" lang="en-US" altLang="ko-KR" sz="1800" dirty="0">
                <a:solidFill>
                  <a:schemeClr val="tx2"/>
                </a:solidFill>
              </a:rPr>
            </a:br>
            <a:br>
              <a:rPr kumimoji="1" lang="en-US" altLang="ko-KR" sz="1800" dirty="0">
                <a:solidFill>
                  <a:schemeClr val="tx2"/>
                </a:solidFill>
              </a:rPr>
            </a:br>
            <a:r>
              <a:rPr kumimoji="1" lang="ko-KR" altLang="en-US" sz="1800" dirty="0">
                <a:solidFill>
                  <a:schemeClr val="tx2"/>
                </a:solidFill>
              </a:rPr>
              <a:t>보통은 커넥션의 출력 채널을 끊는 것이 안전</a:t>
            </a:r>
            <a:r>
              <a:rPr kumimoji="1" lang="en-US" altLang="ko-KR" sz="1800" dirty="0">
                <a:solidFill>
                  <a:schemeClr val="tx2"/>
                </a:solidFill>
              </a:rPr>
              <a:t>(</a:t>
            </a:r>
            <a:r>
              <a:rPr kumimoji="1" lang="ko-KR" altLang="en-US" sz="1800" dirty="0">
                <a:solidFill>
                  <a:schemeClr val="tx2"/>
                </a:solidFill>
              </a:rPr>
              <a:t>클라이언트가 더이상 데이터를 보내지 않는 다는 것을 확신할 수 없으므로 입력 채널을 끊는 것은 위험 </a:t>
            </a:r>
            <a:r>
              <a:rPr kumimoji="1" lang="en-US" altLang="ko-KR" sz="1800" dirty="0">
                <a:solidFill>
                  <a:schemeClr val="tx2"/>
                </a:solidFill>
              </a:rPr>
              <a:t>–</a:t>
            </a:r>
            <a:r>
              <a:rPr kumimoji="1" lang="ko-KR" altLang="en-US" sz="1800" dirty="0">
                <a:solidFill>
                  <a:schemeClr val="tx2"/>
                </a:solidFill>
              </a:rPr>
              <a:t> </a:t>
            </a:r>
            <a:r>
              <a:rPr kumimoji="1" lang="en-US" altLang="ko-KR" sz="1800" dirty="0">
                <a:solidFill>
                  <a:schemeClr val="tx2"/>
                </a:solidFill>
              </a:rPr>
              <a:t>connection reset by peer)</a:t>
            </a:r>
            <a:br>
              <a:rPr kumimoji="1" lang="en-US" altLang="ko-KR" sz="1800" dirty="0">
                <a:solidFill>
                  <a:schemeClr val="tx2"/>
                </a:solidFill>
              </a:rPr>
            </a:br>
            <a:br>
              <a:rPr kumimoji="1" lang="en-US" altLang="ko-KR" sz="1800" dirty="0">
                <a:solidFill>
                  <a:schemeClr val="tx2"/>
                </a:solidFill>
              </a:rPr>
            </a:br>
            <a:r>
              <a:rPr kumimoji="1" lang="en-US" altLang="ko-KR" sz="1800" dirty="0">
                <a:solidFill>
                  <a:schemeClr val="tx2"/>
                </a:solidFill>
              </a:rPr>
              <a:t>connection reset by peer</a:t>
            </a:r>
            <a:r>
              <a:rPr kumimoji="1" lang="ko-KR" altLang="en-US" sz="1800" dirty="0">
                <a:solidFill>
                  <a:schemeClr val="tx2"/>
                </a:solidFill>
              </a:rPr>
              <a:t>는 운영체제에서 심각한 에러로 취급하고 버퍼에 저장된 아직 읽히지 않은 데이터를 모두 삭제한다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9613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.5</a:t>
            </a:r>
            <a:r>
              <a:rPr kumimoji="1" lang="ko-KR" altLang="en-US" dirty="0">
                <a:solidFill>
                  <a:schemeClr val="tx2"/>
                </a:solidFill>
              </a:rPr>
              <a:t> 메시지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시작줄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요청이라면 무엇을 해야 하는지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응답이라면 무슨 일이 일어났는지 표현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헤더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없을 수도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“</a:t>
            </a:r>
            <a:r>
              <a:rPr kumimoji="1" lang="ko-KR" altLang="en-US" dirty="0">
                <a:solidFill>
                  <a:schemeClr val="tx2"/>
                </a:solidFill>
              </a:rPr>
              <a:t>이름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값</a:t>
            </a:r>
            <a:r>
              <a:rPr kumimoji="1" lang="en-US" altLang="ko-KR" dirty="0">
                <a:solidFill>
                  <a:schemeClr val="tx2"/>
                </a:solidFill>
              </a:rPr>
              <a:t>”</a:t>
            </a:r>
            <a:r>
              <a:rPr kumimoji="1" lang="ko-KR" altLang="en-US" dirty="0">
                <a:solidFill>
                  <a:schemeClr val="tx2"/>
                </a:solidFill>
              </a:rPr>
              <a:t>의 쌍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빈 줄로 끝난다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본문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어떠한 데이터도 들어갈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텍스트는 물론 임의의 이진 데이터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이미지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비디오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오디오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응용 소프트웨어 등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포함할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18880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4.7.4</a:t>
            </a:r>
            <a:r>
              <a:rPr kumimoji="1" lang="ko-KR" altLang="en-US" dirty="0">
                <a:solidFill>
                  <a:schemeClr val="tx2"/>
                </a:solidFill>
              </a:rPr>
              <a:t> 우아한 커넥션 끊기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3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우아하게 커넥션 끊기 </a:t>
            </a:r>
            <a:r>
              <a:rPr kumimoji="1" lang="en-US" altLang="ko-KR" b="1" dirty="0">
                <a:solidFill>
                  <a:schemeClr val="tx2"/>
                </a:solidFill>
              </a:rPr>
              <a:t>:</a:t>
            </a:r>
            <a:r>
              <a:rPr kumimoji="1" lang="ko-KR" altLang="en-US" b="1" dirty="0">
                <a:solidFill>
                  <a:schemeClr val="tx2"/>
                </a:solidFill>
              </a:rPr>
              <a:t> </a:t>
            </a:r>
            <a:br>
              <a:rPr kumimoji="1" lang="en-US" altLang="ko-KR" b="1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일반적인 구현은 애플리케이션에서 자신의 출력 채널을 먼저 끊고 다른 쪽에 있는 기기의 출력 채널이 끊기는 것을 기다리는 것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하지만 상대의 구현 상태를 확인할 수 없으므로 절반 끊기를 하고 난 후에도 데이터나 스트림의 끝을 확인하기 위해 입력 채널에 대한 상태 검사를 주기적으로 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>
              <a:lnSpc>
                <a:spcPct val="104000"/>
              </a:lnSpc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만일 입력 채널이 특정 타임아웃 시간 내에 끊어지지 않으면 강제로 커넥션을 끊을 수도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74340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4.8</a:t>
            </a:r>
            <a:r>
              <a:rPr kumimoji="1" lang="ko-KR" altLang="en-US" dirty="0">
                <a:solidFill>
                  <a:schemeClr val="tx2"/>
                </a:solidFill>
              </a:rPr>
              <a:t> 추가 정보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 fontScale="40000" lnSpcReduction="2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커넥션 관련 참고 자료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  <a:hlinkClick r:id="rId2"/>
              </a:rPr>
              <a:t>http://www.ietf.org/rfc/rfc2616.txt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  <a:hlinkClick r:id="rId3"/>
              </a:rPr>
              <a:t>http://www.ietf.org/rfc/rfc2068.txt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  <a:hlinkClick r:id="rId4"/>
              </a:rPr>
              <a:t>http://www.ics.uci.edu/ietf/http/draft-ietf-http-connection-00.txt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2400" dirty="0">
                <a:solidFill>
                  <a:schemeClr val="tx2"/>
                </a:solidFill>
              </a:rPr>
              <a:t>HTTP </a:t>
            </a:r>
            <a:r>
              <a:rPr kumimoji="1" lang="ko-KR" altLang="en-US" sz="2400" dirty="0">
                <a:solidFill>
                  <a:schemeClr val="tx2"/>
                </a:solidFill>
              </a:rPr>
              <a:t>성능 이슈 관련 참고 자료</a:t>
            </a:r>
            <a:endParaRPr kumimoji="1" lang="en-US" altLang="ko-KR" sz="24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2200" dirty="0">
                <a:solidFill>
                  <a:schemeClr val="tx2"/>
                </a:solidFill>
                <a:hlinkClick r:id="rId5"/>
              </a:rPr>
              <a:t>http://www.w3.org/Protocols/HTTP/Performance</a:t>
            </a:r>
            <a:endParaRPr kumimoji="1" lang="en-US" altLang="ko-KR" sz="2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2200" dirty="0">
                <a:solidFill>
                  <a:schemeClr val="tx2"/>
                </a:solidFill>
                <a:hlinkClick r:id="rId6"/>
              </a:rPr>
              <a:t>http://www.w3.org/Protocols/HTTP/1.0/HTTPPerformance.html</a:t>
            </a:r>
            <a:endParaRPr kumimoji="1" lang="en-US" altLang="ko-KR" sz="2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2200" dirty="0">
                <a:solidFill>
                  <a:schemeClr val="tx2"/>
                </a:solidFill>
                <a:hlinkClick r:id="rId7"/>
              </a:rPr>
              <a:t>ftp://gatekeeper.dec.com/pub/DEC/WRL/research-reports/WRL-TR-95.4.pdf</a:t>
            </a:r>
            <a:endParaRPr kumimoji="1" lang="en-US" altLang="ko-KR" sz="2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2200" dirty="0">
                <a:solidFill>
                  <a:schemeClr val="tx2"/>
                </a:solidFill>
                <a:hlinkClick r:id="rId8"/>
              </a:rPr>
              <a:t>http://www.isi.edu/Isam/publications/phttp_tcp_interactions/paper.html</a:t>
            </a:r>
            <a:endParaRPr kumimoji="1" lang="en-US" altLang="ko-KR" sz="2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2200" dirty="0">
                <a:solidFill>
                  <a:schemeClr val="tx2"/>
                </a:solidFill>
                <a:hlinkClick r:id="rId9"/>
              </a:rPr>
              <a:t>http://www.sun.com/sun-on-net/performance/tcp.slowstart.html</a:t>
            </a:r>
            <a:endParaRPr kumimoji="1" lang="en-US" altLang="ko-KR" sz="2200" dirty="0">
              <a:solidFill>
                <a:schemeClr val="tx2"/>
              </a:solidFill>
            </a:endParaRPr>
          </a:p>
          <a:p>
            <a:pPr lvl="2"/>
            <a:endParaRPr kumimoji="1" lang="en-US" altLang="ko-KR" sz="2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2400" dirty="0">
                <a:solidFill>
                  <a:schemeClr val="tx2"/>
                </a:solidFill>
              </a:rPr>
              <a:t>TCP/IP</a:t>
            </a:r>
            <a:r>
              <a:rPr kumimoji="1" lang="ko-KR" altLang="en-US" sz="2400" dirty="0">
                <a:solidFill>
                  <a:schemeClr val="tx2"/>
                </a:solidFill>
              </a:rPr>
              <a:t> 관련 참고 자료</a:t>
            </a:r>
            <a:endParaRPr kumimoji="1" lang="en-US" altLang="ko-KR" sz="24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2200" dirty="0">
                <a:solidFill>
                  <a:schemeClr val="tx2"/>
                </a:solidFill>
                <a:hlinkClick r:id="rId10"/>
              </a:rPr>
              <a:t>http://www.acm.org/sigcomm/ccr/archive/2001/jan01/ccr-200101-mogul.pdf</a:t>
            </a:r>
            <a:endParaRPr kumimoji="1" lang="en-US" altLang="ko-KR" sz="22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2200" dirty="0">
                <a:solidFill>
                  <a:schemeClr val="tx2"/>
                </a:solidFill>
                <a:hlinkClick r:id="rId11"/>
              </a:rPr>
              <a:t>http://www.ietf.org/rfc/rfc2001.txt</a:t>
            </a:r>
            <a:endParaRPr kumimoji="1" lang="en-US" altLang="ko-KR" sz="22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2200" dirty="0">
                <a:solidFill>
                  <a:schemeClr val="tx2"/>
                </a:solidFill>
                <a:hlinkClick r:id="rId12"/>
              </a:rPr>
              <a:t>http://www.ietf.org/rfc/rfc1122.txt</a:t>
            </a:r>
            <a:endParaRPr kumimoji="1" lang="en-US" altLang="ko-KR" sz="22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2200" dirty="0">
                <a:solidFill>
                  <a:schemeClr val="tx2"/>
                </a:solidFill>
                <a:hlinkClick r:id="rId13"/>
              </a:rPr>
              <a:t>http://www.ietf.org/rfc/rfc896.txt</a:t>
            </a:r>
            <a:endParaRPr kumimoji="1" lang="en-US" altLang="ko-KR" sz="22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2200" dirty="0">
                <a:solidFill>
                  <a:schemeClr val="tx2"/>
                </a:solidFill>
                <a:hlinkClick r:id="rId11"/>
              </a:rPr>
              <a:t>http://www.ietf.org/rfc/rfc0813.txt</a:t>
            </a:r>
            <a:endParaRPr kumimoji="1" lang="en-US" altLang="ko-KR" sz="22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2200" dirty="0">
                <a:solidFill>
                  <a:schemeClr val="tx2"/>
                </a:solidFill>
                <a:hlinkClick r:id="rId11"/>
              </a:rPr>
              <a:t>http://www.ietf.org/rfc/rfc0793.tx</a:t>
            </a:r>
            <a:r>
              <a:rPr kumimoji="1" lang="en-US" altLang="ko-KR" sz="2200" dirty="0">
                <a:solidFill>
                  <a:schemeClr val="tx2"/>
                </a:solidFill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12865248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ectangle 192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6" name="Freeform: Shape 225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92" name="Rectangle 291">
            <a:extLst>
              <a:ext uri="{FF2B5EF4-FFF2-40B4-BE49-F238E27FC236}">
                <a16:creationId xmlns:a16="http://schemas.microsoft.com/office/drawing/2014/main" id="{BD171828-588A-47D6-A2EB-80F1A1E50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6" name="Right Triangle 295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Freeform: Shape 297">
            <a:extLst>
              <a:ext uri="{FF2B5EF4-FFF2-40B4-BE49-F238E27FC236}">
                <a16:creationId xmlns:a16="http://schemas.microsoft.com/office/drawing/2014/main" id="{C2F991D5-67E9-4AB4-812B-D031F57AC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78228" y="-1"/>
            <a:ext cx="4343876" cy="1319545"/>
          </a:xfrm>
          <a:custGeom>
            <a:avLst/>
            <a:gdLst>
              <a:gd name="connsiteX0" fmla="*/ 0 w 4343876"/>
              <a:gd name="connsiteY0" fmla="*/ 0 h 1319545"/>
              <a:gd name="connsiteX1" fmla="*/ 998131 w 4343876"/>
              <a:gd name="connsiteY1" fmla="*/ 0 h 1319545"/>
              <a:gd name="connsiteX2" fmla="*/ 1019043 w 4343876"/>
              <a:gd name="connsiteY2" fmla="*/ 23009 h 1319545"/>
              <a:gd name="connsiteX3" fmla="*/ 2171937 w 4343876"/>
              <a:gd name="connsiteY3" fmla="*/ 500553 h 1319545"/>
              <a:gd name="connsiteX4" fmla="*/ 3324831 w 4343876"/>
              <a:gd name="connsiteY4" fmla="*/ 23009 h 1319545"/>
              <a:gd name="connsiteX5" fmla="*/ 3345743 w 4343876"/>
              <a:gd name="connsiteY5" fmla="*/ 0 h 1319545"/>
              <a:gd name="connsiteX6" fmla="*/ 4343876 w 4343876"/>
              <a:gd name="connsiteY6" fmla="*/ 0 h 1319545"/>
              <a:gd name="connsiteX7" fmla="*/ 4325735 w 4343876"/>
              <a:gd name="connsiteY7" fmla="*/ 37659 h 1319545"/>
              <a:gd name="connsiteX8" fmla="*/ 2171938 w 4343876"/>
              <a:gd name="connsiteY8" fmla="*/ 1319545 h 1319545"/>
              <a:gd name="connsiteX9" fmla="*/ 18141 w 4343876"/>
              <a:gd name="connsiteY9" fmla="*/ 37659 h 131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43876" h="1319545">
                <a:moveTo>
                  <a:pt x="0" y="0"/>
                </a:moveTo>
                <a:lnTo>
                  <a:pt x="998131" y="0"/>
                </a:lnTo>
                <a:lnTo>
                  <a:pt x="1019043" y="23009"/>
                </a:lnTo>
                <a:cubicBezTo>
                  <a:pt x="1314094" y="318060"/>
                  <a:pt x="1721704" y="500553"/>
                  <a:pt x="2171937" y="500553"/>
                </a:cubicBezTo>
                <a:cubicBezTo>
                  <a:pt x="2622170" y="500553"/>
                  <a:pt x="3029780" y="318060"/>
                  <a:pt x="3324831" y="23009"/>
                </a:cubicBezTo>
                <a:lnTo>
                  <a:pt x="3345743" y="0"/>
                </a:lnTo>
                <a:lnTo>
                  <a:pt x="4343876" y="0"/>
                </a:lnTo>
                <a:lnTo>
                  <a:pt x="4325735" y="37659"/>
                </a:lnTo>
                <a:cubicBezTo>
                  <a:pt x="3910950" y="801208"/>
                  <a:pt x="3101976" y="1319545"/>
                  <a:pt x="2171938" y="1319545"/>
                </a:cubicBezTo>
                <a:cubicBezTo>
                  <a:pt x="1241900" y="1319545"/>
                  <a:pt x="432926" y="801208"/>
                  <a:pt x="18141" y="37659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0" name="Freeform: Shape 299">
            <a:extLst>
              <a:ext uri="{FF2B5EF4-FFF2-40B4-BE49-F238E27FC236}">
                <a16:creationId xmlns:a16="http://schemas.microsoft.com/office/drawing/2014/main" id="{96D6B74B-7A1B-4F67-B350-FF989FCE9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113576"/>
            <a:ext cx="2863499" cy="1744424"/>
          </a:xfrm>
          <a:custGeom>
            <a:avLst/>
            <a:gdLst>
              <a:gd name="connsiteX0" fmla="*/ 518179 w 2863499"/>
              <a:gd name="connsiteY0" fmla="*/ 0 h 1744424"/>
              <a:gd name="connsiteX1" fmla="*/ 2857488 w 2863499"/>
              <a:gd name="connsiteY1" fmla="*/ 1721045 h 1744424"/>
              <a:gd name="connsiteX2" fmla="*/ 2863499 w 2863499"/>
              <a:gd name="connsiteY2" fmla="*/ 1744424 h 1744424"/>
              <a:gd name="connsiteX3" fmla="*/ 1986591 w 2863499"/>
              <a:gd name="connsiteY3" fmla="*/ 1744424 h 1744424"/>
              <a:gd name="connsiteX4" fmla="*/ 1951831 w 2863499"/>
              <a:gd name="connsiteY4" fmla="*/ 1672267 h 1744424"/>
              <a:gd name="connsiteX5" fmla="*/ 518178 w 2863499"/>
              <a:gd name="connsiteY5" fmla="*/ 818992 h 1744424"/>
              <a:gd name="connsiteX6" fmla="*/ 33336 w 2863499"/>
              <a:gd name="connsiteY6" fmla="*/ 892293 h 1744424"/>
              <a:gd name="connsiteX7" fmla="*/ 0 w 2863499"/>
              <a:gd name="connsiteY7" fmla="*/ 904495 h 1744424"/>
              <a:gd name="connsiteX8" fmla="*/ 0 w 2863499"/>
              <a:gd name="connsiteY8" fmla="*/ 56072 h 1744424"/>
              <a:gd name="connsiteX9" fmla="*/ 24534 w 2863499"/>
              <a:gd name="connsiteY9" fmla="*/ 49764 h 1744424"/>
              <a:gd name="connsiteX10" fmla="*/ 518179 w 2863499"/>
              <a:gd name="connsiteY10" fmla="*/ 0 h 174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3499" h="1744424">
                <a:moveTo>
                  <a:pt x="518179" y="0"/>
                </a:moveTo>
                <a:cubicBezTo>
                  <a:pt x="1617315" y="0"/>
                  <a:pt x="2547362" y="723959"/>
                  <a:pt x="2857488" y="1721045"/>
                </a:cubicBezTo>
                <a:lnTo>
                  <a:pt x="2863499" y="1744424"/>
                </a:lnTo>
                <a:lnTo>
                  <a:pt x="1986591" y="1744424"/>
                </a:lnTo>
                <a:lnTo>
                  <a:pt x="1951831" y="1672267"/>
                </a:lnTo>
                <a:cubicBezTo>
                  <a:pt x="1675734" y="1164018"/>
                  <a:pt x="1137249" y="818992"/>
                  <a:pt x="518178" y="818992"/>
                </a:cubicBezTo>
                <a:cubicBezTo>
                  <a:pt x="349341" y="818992"/>
                  <a:pt x="186497" y="844655"/>
                  <a:pt x="33336" y="892293"/>
                </a:cubicBezTo>
                <a:lnTo>
                  <a:pt x="0" y="904495"/>
                </a:lnTo>
                <a:lnTo>
                  <a:pt x="0" y="56072"/>
                </a:lnTo>
                <a:lnTo>
                  <a:pt x="24534" y="49764"/>
                </a:lnTo>
                <a:cubicBezTo>
                  <a:pt x="183986" y="17135"/>
                  <a:pt x="349081" y="0"/>
                  <a:pt x="518179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881DCFA-4992-9B48-8B1F-DFAC0806C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2" y="715279"/>
            <a:ext cx="10733204" cy="279957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5400" dirty="0"/>
              <a:t>2</a:t>
            </a:r>
            <a:r>
              <a:rPr kumimoji="1" lang="ko-KR" altLang="en-US" sz="5400" dirty="0"/>
              <a:t>부 </a:t>
            </a:r>
            <a:r>
              <a:rPr kumimoji="1" lang="en-US" altLang="ko-KR" sz="5400" dirty="0"/>
              <a:t>HTTP</a:t>
            </a:r>
            <a:r>
              <a:rPr kumimoji="1" lang="ko-KR" altLang="en-US" sz="5400" dirty="0"/>
              <a:t> 아키텍처</a:t>
            </a:r>
            <a:endParaRPr kumimoji="1" lang="en-US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34582325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F62746-8F46-904F-945A-E7A02F7AE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학습</a:t>
            </a:r>
            <a:r>
              <a:rPr kumimoji="1" lang="ko-KR" altLang="en-US" dirty="0"/>
              <a:t> 내용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6ECABE-2D90-AB45-B02E-50F9D3C06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5</a:t>
            </a:r>
            <a:r>
              <a:rPr kumimoji="1" lang="ko-KR" altLang="en-US" dirty="0"/>
              <a:t>장</a:t>
            </a:r>
            <a:r>
              <a:rPr kumimoji="1" lang="en-US" altLang="ko-KR" dirty="0"/>
              <a:t>:</a:t>
            </a:r>
            <a:r>
              <a:rPr kumimoji="1" lang="ko-KR" altLang="en-US" dirty="0"/>
              <a:t> 웹</a:t>
            </a:r>
            <a:r>
              <a:rPr kumimoji="1" lang="en-US" altLang="ko-KR" dirty="0"/>
              <a:t> </a:t>
            </a:r>
            <a:r>
              <a:rPr kumimoji="1" lang="ko-KR" altLang="en-US" dirty="0"/>
              <a:t>서버</a:t>
            </a:r>
            <a:r>
              <a:rPr kumimoji="1" lang="en-US" altLang="ko-KR" dirty="0"/>
              <a:t>(Web Server</a:t>
            </a:r>
          </a:p>
          <a:p>
            <a:r>
              <a:rPr kumimoji="1" lang="en-US" altLang="ko-Kore-KR" dirty="0"/>
              <a:t>6</a:t>
            </a:r>
            <a:r>
              <a:rPr kumimoji="1" lang="ko-Kore-KR" altLang="en-US" dirty="0"/>
              <a:t>장</a:t>
            </a:r>
            <a:r>
              <a:rPr kumimoji="1" lang="en-US" altLang="ko-Kore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프락시</a:t>
            </a:r>
            <a:r>
              <a:rPr kumimoji="1" lang="en-US" altLang="ko-KR" dirty="0"/>
              <a:t>(Proxy)</a:t>
            </a:r>
          </a:p>
          <a:p>
            <a:r>
              <a:rPr kumimoji="1" lang="en-US" altLang="ko-Kore-KR" dirty="0"/>
              <a:t>7</a:t>
            </a:r>
            <a:r>
              <a:rPr kumimoji="1" lang="ko-KR" altLang="en-US" dirty="0"/>
              <a:t>장</a:t>
            </a:r>
            <a:r>
              <a:rPr kumimoji="1" lang="en-US" altLang="ko-KR" dirty="0"/>
              <a:t>:</a:t>
            </a:r>
            <a:r>
              <a:rPr kumimoji="1" lang="ko-KR" altLang="en-US" dirty="0"/>
              <a:t> 캐시</a:t>
            </a:r>
            <a:r>
              <a:rPr kumimoji="1" lang="en-US" altLang="ko-KR" dirty="0"/>
              <a:t>(Cache)</a:t>
            </a:r>
          </a:p>
          <a:p>
            <a:r>
              <a:rPr kumimoji="1" lang="en-US" altLang="ko-Kore-KR" dirty="0"/>
              <a:t>8</a:t>
            </a:r>
            <a:r>
              <a:rPr kumimoji="1" lang="ko-KR" altLang="en-US" dirty="0"/>
              <a:t>장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통합점</a:t>
            </a:r>
            <a:endParaRPr kumimoji="1" lang="en-US" altLang="ko-KR" dirty="0"/>
          </a:p>
          <a:p>
            <a:r>
              <a:rPr kumimoji="1" lang="en-US" altLang="ko-KR" dirty="0"/>
              <a:t>9</a:t>
            </a:r>
            <a:r>
              <a:rPr kumimoji="1" lang="ko-KR" altLang="en-US" dirty="0"/>
              <a:t>장</a:t>
            </a:r>
            <a:r>
              <a:rPr kumimoji="1" lang="en-US" altLang="ko-KR" dirty="0"/>
              <a:t>:</a:t>
            </a:r>
            <a:r>
              <a:rPr kumimoji="1" lang="ko-KR" altLang="en-US" dirty="0"/>
              <a:t> 웹 로봇</a:t>
            </a:r>
            <a:endParaRPr kumimoji="1" lang="en-US" altLang="ko-KR" dirty="0"/>
          </a:p>
          <a:p>
            <a:r>
              <a:rPr kumimoji="1" lang="en-US" altLang="ko-KR" dirty="0"/>
              <a:t>10</a:t>
            </a:r>
            <a:r>
              <a:rPr kumimoji="1" lang="ko-KR" altLang="en-US" dirty="0"/>
              <a:t>장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HTTP/2.0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400069210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50" name="Rectangle 249">
            <a:extLst>
              <a:ext uri="{FF2B5EF4-FFF2-40B4-BE49-F238E27FC236}">
                <a16:creationId xmlns:a16="http://schemas.microsoft.com/office/drawing/2014/main" id="{AE48DA02-E241-4947-810D-D50F143A6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4" name="Right Triangle 253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6AFF3735-7999-4181-8D28-8B7A6520D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77594" y="-1"/>
            <a:ext cx="4343876" cy="1319545"/>
          </a:xfrm>
          <a:custGeom>
            <a:avLst/>
            <a:gdLst>
              <a:gd name="connsiteX0" fmla="*/ 0 w 4343876"/>
              <a:gd name="connsiteY0" fmla="*/ 0 h 1319545"/>
              <a:gd name="connsiteX1" fmla="*/ 998131 w 4343876"/>
              <a:gd name="connsiteY1" fmla="*/ 0 h 1319545"/>
              <a:gd name="connsiteX2" fmla="*/ 1019043 w 4343876"/>
              <a:gd name="connsiteY2" fmla="*/ 23009 h 1319545"/>
              <a:gd name="connsiteX3" fmla="*/ 2171937 w 4343876"/>
              <a:gd name="connsiteY3" fmla="*/ 500553 h 1319545"/>
              <a:gd name="connsiteX4" fmla="*/ 3324831 w 4343876"/>
              <a:gd name="connsiteY4" fmla="*/ 23009 h 1319545"/>
              <a:gd name="connsiteX5" fmla="*/ 3345743 w 4343876"/>
              <a:gd name="connsiteY5" fmla="*/ 0 h 1319545"/>
              <a:gd name="connsiteX6" fmla="*/ 4343876 w 4343876"/>
              <a:gd name="connsiteY6" fmla="*/ 0 h 1319545"/>
              <a:gd name="connsiteX7" fmla="*/ 4325735 w 4343876"/>
              <a:gd name="connsiteY7" fmla="*/ 37659 h 1319545"/>
              <a:gd name="connsiteX8" fmla="*/ 2171938 w 4343876"/>
              <a:gd name="connsiteY8" fmla="*/ 1319545 h 1319545"/>
              <a:gd name="connsiteX9" fmla="*/ 18141 w 4343876"/>
              <a:gd name="connsiteY9" fmla="*/ 37659 h 131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43876" h="1319545">
                <a:moveTo>
                  <a:pt x="0" y="0"/>
                </a:moveTo>
                <a:lnTo>
                  <a:pt x="998131" y="0"/>
                </a:lnTo>
                <a:lnTo>
                  <a:pt x="1019043" y="23009"/>
                </a:lnTo>
                <a:cubicBezTo>
                  <a:pt x="1314094" y="318060"/>
                  <a:pt x="1721704" y="500553"/>
                  <a:pt x="2171937" y="500553"/>
                </a:cubicBezTo>
                <a:cubicBezTo>
                  <a:pt x="2622170" y="500553"/>
                  <a:pt x="3029780" y="318060"/>
                  <a:pt x="3324831" y="23009"/>
                </a:cubicBezTo>
                <a:lnTo>
                  <a:pt x="3345743" y="0"/>
                </a:lnTo>
                <a:lnTo>
                  <a:pt x="4343876" y="0"/>
                </a:lnTo>
                <a:lnTo>
                  <a:pt x="4325735" y="37659"/>
                </a:lnTo>
                <a:cubicBezTo>
                  <a:pt x="3910950" y="801208"/>
                  <a:pt x="3101976" y="1319545"/>
                  <a:pt x="2171938" y="1319545"/>
                </a:cubicBezTo>
                <a:cubicBezTo>
                  <a:pt x="1241900" y="1319545"/>
                  <a:pt x="432926" y="801208"/>
                  <a:pt x="18141" y="37659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7CC415D0-B82F-4FA1-9253-C6293E3D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38899" y="5113576"/>
            <a:ext cx="2863499" cy="1744424"/>
          </a:xfrm>
          <a:custGeom>
            <a:avLst/>
            <a:gdLst>
              <a:gd name="connsiteX0" fmla="*/ 518179 w 2863499"/>
              <a:gd name="connsiteY0" fmla="*/ 0 h 1744424"/>
              <a:gd name="connsiteX1" fmla="*/ 2857488 w 2863499"/>
              <a:gd name="connsiteY1" fmla="*/ 1721045 h 1744424"/>
              <a:gd name="connsiteX2" fmla="*/ 2863499 w 2863499"/>
              <a:gd name="connsiteY2" fmla="*/ 1744424 h 1744424"/>
              <a:gd name="connsiteX3" fmla="*/ 1986591 w 2863499"/>
              <a:gd name="connsiteY3" fmla="*/ 1744424 h 1744424"/>
              <a:gd name="connsiteX4" fmla="*/ 1951831 w 2863499"/>
              <a:gd name="connsiteY4" fmla="*/ 1672267 h 1744424"/>
              <a:gd name="connsiteX5" fmla="*/ 518178 w 2863499"/>
              <a:gd name="connsiteY5" fmla="*/ 818992 h 1744424"/>
              <a:gd name="connsiteX6" fmla="*/ 33336 w 2863499"/>
              <a:gd name="connsiteY6" fmla="*/ 892293 h 1744424"/>
              <a:gd name="connsiteX7" fmla="*/ 0 w 2863499"/>
              <a:gd name="connsiteY7" fmla="*/ 904495 h 1744424"/>
              <a:gd name="connsiteX8" fmla="*/ 0 w 2863499"/>
              <a:gd name="connsiteY8" fmla="*/ 56072 h 1744424"/>
              <a:gd name="connsiteX9" fmla="*/ 24534 w 2863499"/>
              <a:gd name="connsiteY9" fmla="*/ 49764 h 1744424"/>
              <a:gd name="connsiteX10" fmla="*/ 518179 w 2863499"/>
              <a:gd name="connsiteY10" fmla="*/ 0 h 174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3499" h="1744424">
                <a:moveTo>
                  <a:pt x="518179" y="0"/>
                </a:moveTo>
                <a:cubicBezTo>
                  <a:pt x="1617315" y="0"/>
                  <a:pt x="2547362" y="723959"/>
                  <a:pt x="2857488" y="1721045"/>
                </a:cubicBezTo>
                <a:lnTo>
                  <a:pt x="2863499" y="1744424"/>
                </a:lnTo>
                <a:lnTo>
                  <a:pt x="1986591" y="1744424"/>
                </a:lnTo>
                <a:lnTo>
                  <a:pt x="1951831" y="1672267"/>
                </a:lnTo>
                <a:cubicBezTo>
                  <a:pt x="1675734" y="1164018"/>
                  <a:pt x="1137249" y="818992"/>
                  <a:pt x="518178" y="818992"/>
                </a:cubicBezTo>
                <a:cubicBezTo>
                  <a:pt x="349341" y="818992"/>
                  <a:pt x="186497" y="844655"/>
                  <a:pt x="33336" y="892293"/>
                </a:cubicBezTo>
                <a:lnTo>
                  <a:pt x="0" y="904495"/>
                </a:lnTo>
                <a:lnTo>
                  <a:pt x="0" y="56072"/>
                </a:lnTo>
                <a:lnTo>
                  <a:pt x="24534" y="49764"/>
                </a:lnTo>
                <a:cubicBezTo>
                  <a:pt x="183986" y="17135"/>
                  <a:pt x="349081" y="0"/>
                  <a:pt x="518179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E6351AC-8B9F-C24E-BD43-30B5B10D5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3" y="1282655"/>
            <a:ext cx="6555066" cy="44540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5400" dirty="0"/>
              <a:t>5</a:t>
            </a:r>
            <a:r>
              <a:rPr kumimoji="1" lang="ko-KR" altLang="en-US" sz="5400" dirty="0"/>
              <a:t>장</a:t>
            </a:r>
            <a:r>
              <a:rPr kumimoji="1" lang="en-US" altLang="ko-KR" sz="5400" dirty="0"/>
              <a:t>. </a:t>
            </a:r>
            <a:r>
              <a:rPr kumimoji="1" lang="ko-KR" altLang="en-US" sz="5400" dirty="0"/>
              <a:t>웹 서버</a:t>
            </a:r>
            <a:endParaRPr kumimoji="1" lang="en-US" altLang="en-US" sz="5400" dirty="0"/>
          </a:p>
        </p:txBody>
      </p:sp>
    </p:spTree>
    <p:extLst>
      <p:ext uri="{BB962C8B-B14F-4D97-AF65-F5344CB8AC3E}">
        <p14:creationId xmlns:p14="http://schemas.microsoft.com/office/powerpoint/2010/main" val="97893817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9" name="Rectangle 9">
            <a:extLst>
              <a:ext uri="{FF2B5EF4-FFF2-40B4-BE49-F238E27FC236}">
                <a16:creationId xmlns:a16="http://schemas.microsoft.com/office/drawing/2014/main" id="{171D79C9-FD78-4D11-A424-0002509BD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B6DB01C-9C1F-4164-99EC-F0C2A75CD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00" y="10905"/>
            <a:ext cx="2452128" cy="3034118"/>
          </a:xfrm>
          <a:custGeom>
            <a:avLst/>
            <a:gdLst>
              <a:gd name="connsiteX0" fmla="*/ 1346716 w 2452128"/>
              <a:gd name="connsiteY0" fmla="*/ 0 h 3034118"/>
              <a:gd name="connsiteX1" fmla="*/ 2306895 w 2452128"/>
              <a:gd name="connsiteY1" fmla="*/ 0 h 3034118"/>
              <a:gd name="connsiteX2" fmla="*/ 2351179 w 2452128"/>
              <a:gd name="connsiteY2" fmla="*/ 120993 h 3034118"/>
              <a:gd name="connsiteX3" fmla="*/ 2452128 w 2452128"/>
              <a:gd name="connsiteY3" fmla="*/ 788709 h 3034118"/>
              <a:gd name="connsiteX4" fmla="*/ 206719 w 2452128"/>
              <a:gd name="connsiteY4" fmla="*/ 3034118 h 3034118"/>
              <a:gd name="connsiteX5" fmla="*/ 0 w 2452128"/>
              <a:gd name="connsiteY5" fmla="*/ 3023680 h 3034118"/>
              <a:gd name="connsiteX6" fmla="*/ 0 w 2452128"/>
              <a:gd name="connsiteY6" fmla="*/ 2158450 h 3034118"/>
              <a:gd name="connsiteX7" fmla="*/ 64926 w 2452128"/>
              <a:gd name="connsiteY7" fmla="*/ 2168359 h 3034118"/>
              <a:gd name="connsiteX8" fmla="*/ 206719 w 2452128"/>
              <a:gd name="connsiteY8" fmla="*/ 2175519 h 3034118"/>
              <a:gd name="connsiteX9" fmla="*/ 1593529 w 2452128"/>
              <a:gd name="connsiteY9" fmla="*/ 788709 h 3034118"/>
              <a:gd name="connsiteX10" fmla="*/ 1356684 w 2452128"/>
              <a:gd name="connsiteY10" fmla="*/ 13330 h 303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52128" h="3034118">
                <a:moveTo>
                  <a:pt x="1346716" y="0"/>
                </a:moveTo>
                <a:lnTo>
                  <a:pt x="2306895" y="0"/>
                </a:lnTo>
                <a:lnTo>
                  <a:pt x="2351179" y="120993"/>
                </a:lnTo>
                <a:cubicBezTo>
                  <a:pt x="2416786" y="331924"/>
                  <a:pt x="2452128" y="556189"/>
                  <a:pt x="2452128" y="788709"/>
                </a:cubicBezTo>
                <a:cubicBezTo>
                  <a:pt x="2452128" y="2028814"/>
                  <a:pt x="1446824" y="3034118"/>
                  <a:pt x="206719" y="3034118"/>
                </a:cubicBezTo>
                <a:lnTo>
                  <a:pt x="0" y="3023680"/>
                </a:lnTo>
                <a:lnTo>
                  <a:pt x="0" y="2158450"/>
                </a:lnTo>
                <a:lnTo>
                  <a:pt x="64926" y="2168359"/>
                </a:lnTo>
                <a:cubicBezTo>
                  <a:pt x="111546" y="2173094"/>
                  <a:pt x="158850" y="2175519"/>
                  <a:pt x="206719" y="2175519"/>
                </a:cubicBezTo>
                <a:cubicBezTo>
                  <a:pt x="972633" y="2175519"/>
                  <a:pt x="1593529" y="1554623"/>
                  <a:pt x="1593529" y="788709"/>
                </a:cubicBezTo>
                <a:cubicBezTo>
                  <a:pt x="1593529" y="501491"/>
                  <a:pt x="1506216" y="234667"/>
                  <a:pt x="1356684" y="1333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19796AB-81F4-4FC8-8171-F4BECA869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4240" y="0"/>
            <a:ext cx="4893352" cy="2394886"/>
          </a:xfrm>
          <a:custGeom>
            <a:avLst/>
            <a:gdLst>
              <a:gd name="connsiteX0" fmla="*/ 0 w 4893352"/>
              <a:gd name="connsiteY0" fmla="*/ 0 h 2394886"/>
              <a:gd name="connsiteX1" fmla="*/ 818991 w 4893352"/>
              <a:gd name="connsiteY1" fmla="*/ 0 h 2394886"/>
              <a:gd name="connsiteX2" fmla="*/ 824655 w 4893352"/>
              <a:gd name="connsiteY2" fmla="*/ 112159 h 2394886"/>
              <a:gd name="connsiteX3" fmla="*/ 2446675 w 4893352"/>
              <a:gd name="connsiteY3" fmla="*/ 1575894 h 2394886"/>
              <a:gd name="connsiteX4" fmla="*/ 4068695 w 4893352"/>
              <a:gd name="connsiteY4" fmla="*/ 112159 h 2394886"/>
              <a:gd name="connsiteX5" fmla="*/ 4074359 w 4893352"/>
              <a:gd name="connsiteY5" fmla="*/ 0 h 2394886"/>
              <a:gd name="connsiteX6" fmla="*/ 4893352 w 4893352"/>
              <a:gd name="connsiteY6" fmla="*/ 0 h 2394886"/>
              <a:gd name="connsiteX7" fmla="*/ 4883460 w 4893352"/>
              <a:gd name="connsiteY7" fmla="*/ 195896 h 2394886"/>
              <a:gd name="connsiteX8" fmla="*/ 2446676 w 4893352"/>
              <a:gd name="connsiteY8" fmla="*/ 2394886 h 2394886"/>
              <a:gd name="connsiteX9" fmla="*/ 9892 w 4893352"/>
              <a:gd name="connsiteY9" fmla="*/ 195896 h 239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93352" h="2394886">
                <a:moveTo>
                  <a:pt x="0" y="0"/>
                </a:moveTo>
                <a:lnTo>
                  <a:pt x="818991" y="0"/>
                </a:lnTo>
                <a:lnTo>
                  <a:pt x="824655" y="112159"/>
                </a:lnTo>
                <a:cubicBezTo>
                  <a:pt x="908150" y="934317"/>
                  <a:pt x="1602488" y="1575894"/>
                  <a:pt x="2446675" y="1575894"/>
                </a:cubicBezTo>
                <a:cubicBezTo>
                  <a:pt x="3290862" y="1575894"/>
                  <a:pt x="3985201" y="934317"/>
                  <a:pt x="4068695" y="112159"/>
                </a:cubicBezTo>
                <a:lnTo>
                  <a:pt x="4074359" y="0"/>
                </a:lnTo>
                <a:lnTo>
                  <a:pt x="4893352" y="0"/>
                </a:lnTo>
                <a:lnTo>
                  <a:pt x="4883460" y="195896"/>
                </a:lnTo>
                <a:cubicBezTo>
                  <a:pt x="4758025" y="1431036"/>
                  <a:pt x="3714910" y="2394886"/>
                  <a:pt x="2446676" y="2394886"/>
                </a:cubicBezTo>
                <a:cubicBezTo>
                  <a:pt x="1178442" y="2394886"/>
                  <a:pt x="135328" y="1431036"/>
                  <a:pt x="9892" y="1958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5" y="3546697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4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4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4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FAAADE-6777-084B-BF14-979E1403B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9439" y="728906"/>
            <a:ext cx="10202707" cy="5538451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학습 내용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여러 종류의 소프트웨어 및 하드웨어 웹 서버에 대해 조사한다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통신을 진단해주는 간단한 웹 서버를 펄</a:t>
            </a:r>
            <a:r>
              <a:rPr kumimoji="1" lang="en-US" altLang="ko-KR" dirty="0">
                <a:solidFill>
                  <a:schemeClr val="tx2"/>
                </a:solidFill>
              </a:rPr>
              <a:t>(Perl)</a:t>
            </a:r>
            <a:r>
              <a:rPr kumimoji="1" lang="ko-KR" altLang="en-US" dirty="0">
                <a:solidFill>
                  <a:schemeClr val="tx2"/>
                </a:solidFill>
              </a:rPr>
              <a:t>로 작성한다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어떻게 웹 서버가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트랜잭션을 처리하는 지 단계별로 설명한다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ko-Kore-KR" alt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37944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5.1</a:t>
            </a:r>
            <a:r>
              <a:rPr kumimoji="1" lang="ko-KR" altLang="en-US" dirty="0">
                <a:solidFill>
                  <a:schemeClr val="tx2"/>
                </a:solidFill>
              </a:rPr>
              <a:t> 다채로운 웹 서버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웹 서버는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요청을 처리하고 응답을 제공한다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</a:rPr>
              <a:t>‘</a:t>
            </a:r>
            <a:r>
              <a:rPr kumimoji="1" lang="ko-KR" altLang="en-US" dirty="0">
                <a:solidFill>
                  <a:schemeClr val="tx2"/>
                </a:solidFill>
              </a:rPr>
              <a:t>웹 서버</a:t>
            </a:r>
            <a:r>
              <a:rPr kumimoji="1" lang="en-US" altLang="ko-KR" dirty="0">
                <a:solidFill>
                  <a:schemeClr val="tx2"/>
                </a:solidFill>
              </a:rPr>
              <a:t>’</a:t>
            </a:r>
            <a:r>
              <a:rPr kumimoji="1" lang="ko-KR" altLang="en-US" dirty="0">
                <a:solidFill>
                  <a:schemeClr val="tx2"/>
                </a:solidFill>
              </a:rPr>
              <a:t>라는 용어는 소프트웨어 및 하드웨어 모두를 지칭한다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형태는 다양하지만 모든 웹 서버는 리소스에 대한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요청을 받아 요청 받은 리소스를 클라이언트에게 돌려준다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174280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5.1.1</a:t>
            </a:r>
            <a:r>
              <a:rPr kumimoji="1" lang="ko-KR" altLang="en-US" dirty="0">
                <a:solidFill>
                  <a:schemeClr val="tx2"/>
                </a:solidFill>
              </a:rPr>
              <a:t> 웹 서버 구현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3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웹 서버는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및 그와 관련된 </a:t>
            </a:r>
            <a:r>
              <a:rPr kumimoji="1" lang="en-US" altLang="ko-KR" dirty="0">
                <a:solidFill>
                  <a:schemeClr val="tx2"/>
                </a:solidFill>
              </a:rPr>
              <a:t>TCP </a:t>
            </a:r>
            <a:r>
              <a:rPr kumimoji="1" lang="ko-KR" altLang="en-US" dirty="0">
                <a:solidFill>
                  <a:schemeClr val="tx2"/>
                </a:solidFill>
              </a:rPr>
              <a:t>처리를 구현한 것이다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3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웹 서버는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프로토콜을 구현하고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웹 리소스를 관리하고 웹 서버 관리 기능을 제공한다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3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웹 서버는 </a:t>
            </a:r>
            <a:r>
              <a:rPr kumimoji="1" lang="en-US" altLang="ko-KR" dirty="0">
                <a:solidFill>
                  <a:schemeClr val="tx2"/>
                </a:solidFill>
              </a:rPr>
              <a:t>TCP </a:t>
            </a:r>
            <a:r>
              <a:rPr kumimoji="1" lang="ko-KR" altLang="en-US" dirty="0">
                <a:solidFill>
                  <a:schemeClr val="tx2"/>
                </a:solidFill>
              </a:rPr>
              <a:t>커넥션 관리에 대한 책임을 </a:t>
            </a:r>
            <a:r>
              <a:rPr kumimoji="1" lang="en-US" altLang="ko-KR" dirty="0">
                <a:solidFill>
                  <a:schemeClr val="tx2"/>
                </a:solidFill>
              </a:rPr>
              <a:t>OS</a:t>
            </a:r>
            <a:r>
              <a:rPr kumimoji="1" lang="ko-KR" altLang="en-US" dirty="0">
                <a:solidFill>
                  <a:schemeClr val="tx2"/>
                </a:solidFill>
              </a:rPr>
              <a:t>와 나눠 갖는다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운영체제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컴퓨터 시스템의 하드웨어 관리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TCP/IP</a:t>
            </a:r>
            <a:r>
              <a:rPr kumimoji="1" lang="ko-KR" altLang="en-US" sz="1400" dirty="0">
                <a:solidFill>
                  <a:schemeClr val="tx2"/>
                </a:solidFill>
              </a:rPr>
              <a:t> 네트워크 지원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웹 리소스를 유지하기 위한 파일 시스템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연산 활동을 제어하기 위한 프로세스 관리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웹 서버의 형태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다목적 소프트웨어 웹 서버를 표준 컴퓨터 시스템에 설치하고 실행할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컴퓨터가 아닌 전자기기 안에 몇 개의 컴퓨터 칩만으로 구현된 웹 서버를 내장할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ko-KR" altLang="en-US" sz="1400" dirty="0">
                <a:solidFill>
                  <a:schemeClr val="tx2"/>
                </a:solidFill>
              </a:rPr>
              <a:t>공유기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NAS</a:t>
            </a:r>
            <a:r>
              <a:rPr kumimoji="1" lang="ko-KR" altLang="en-US" sz="1400" dirty="0">
                <a:solidFill>
                  <a:schemeClr val="tx2"/>
                </a:solidFill>
              </a:rPr>
              <a:t> 등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87319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5.1.2</a:t>
            </a:r>
            <a:r>
              <a:rPr kumimoji="1" lang="ko-KR" altLang="en-US" dirty="0">
                <a:solidFill>
                  <a:schemeClr val="tx2"/>
                </a:solidFill>
              </a:rPr>
              <a:t> 다목적 소프트웨어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웹 서버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527" y="2957667"/>
            <a:ext cx="4684274" cy="3556890"/>
          </a:xfrm>
        </p:spPr>
        <p:txBody>
          <a:bodyPr>
            <a:normAutofit/>
          </a:bodyPr>
          <a:lstStyle/>
          <a:p>
            <a:pPr lvl="3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네트워크에 연결된 표준 컴퓨터 시스템에서 동작한다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>
              <a:lnSpc>
                <a:spcPct val="104000"/>
              </a:lnSpc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웹 서버 소프트웨어는 거의 모든 컴퓨터 운영체제에서 동작한다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>
              <a:lnSpc>
                <a:spcPct val="104000"/>
              </a:lnSpc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간단한 통계 </a:t>
            </a:r>
            <a:r>
              <a:rPr kumimoji="1" lang="en-US" altLang="ko-KR" sz="1400" dirty="0">
                <a:solidFill>
                  <a:schemeClr val="tx2"/>
                </a:solidFill>
              </a:rPr>
              <a:t>(2022</a:t>
            </a:r>
            <a:r>
              <a:rPr kumimoji="1" lang="ko-KR" altLang="en-US" sz="1400" dirty="0">
                <a:solidFill>
                  <a:schemeClr val="tx2"/>
                </a:solidFill>
              </a:rPr>
              <a:t>년 </a:t>
            </a:r>
            <a:r>
              <a:rPr kumimoji="1" lang="en-US" altLang="ko-KR" sz="1400" dirty="0">
                <a:solidFill>
                  <a:schemeClr val="tx2"/>
                </a:solidFill>
              </a:rPr>
              <a:t>2</a:t>
            </a:r>
            <a:r>
              <a:rPr kumimoji="1" lang="ko-KR" altLang="en-US" sz="1400" dirty="0">
                <a:solidFill>
                  <a:schemeClr val="tx2"/>
                </a:solidFill>
              </a:rPr>
              <a:t>월 기준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</a:p>
          <a:p>
            <a:pPr lvl="4">
              <a:lnSpc>
                <a:spcPct val="104000"/>
              </a:lnSpc>
            </a:pPr>
            <a:r>
              <a:rPr kumimoji="1" lang="en-US" altLang="ko-KR" sz="1200" dirty="0">
                <a:solidFill>
                  <a:schemeClr val="tx2"/>
                </a:solidFill>
              </a:rPr>
              <a:t>Nginx</a:t>
            </a:r>
            <a:r>
              <a:rPr kumimoji="1" lang="ko-KR" altLang="en-US" sz="1200" dirty="0">
                <a:solidFill>
                  <a:schemeClr val="tx2"/>
                </a:solidFill>
              </a:rPr>
              <a:t> 서버를 사용하는 사이트가 꾸준히 증가하여 </a:t>
            </a:r>
            <a:r>
              <a:rPr kumimoji="1" lang="en-US" altLang="ko-KR" sz="1200" dirty="0">
                <a:solidFill>
                  <a:schemeClr val="tx2"/>
                </a:solidFill>
              </a:rPr>
              <a:t>31%</a:t>
            </a:r>
            <a:r>
              <a:rPr kumimoji="1" lang="ko-KR" altLang="en-US" sz="1200" dirty="0">
                <a:solidFill>
                  <a:schemeClr val="tx2"/>
                </a:solidFill>
              </a:rPr>
              <a:t>로 </a:t>
            </a:r>
            <a:r>
              <a:rPr kumimoji="1" lang="en-US" altLang="ko-KR" sz="1200" dirty="0">
                <a:solidFill>
                  <a:schemeClr val="tx2"/>
                </a:solidFill>
              </a:rPr>
              <a:t>1</a:t>
            </a:r>
            <a:r>
              <a:rPr kumimoji="1" lang="ko-KR" altLang="en-US" sz="1200" dirty="0">
                <a:solidFill>
                  <a:schemeClr val="tx2"/>
                </a:solidFill>
              </a:rPr>
              <a:t>위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sz="1200" dirty="0">
                <a:solidFill>
                  <a:schemeClr val="tx2"/>
                </a:solidFill>
              </a:rPr>
              <a:t>Apache</a:t>
            </a:r>
            <a:r>
              <a:rPr kumimoji="1" lang="ko-KR" altLang="en-US" sz="1200" dirty="0">
                <a:solidFill>
                  <a:schemeClr val="tx2"/>
                </a:solidFill>
              </a:rPr>
              <a:t>는 </a:t>
            </a:r>
            <a:r>
              <a:rPr kumimoji="1" lang="en-US" altLang="ko-KR" sz="1200" dirty="0">
                <a:solidFill>
                  <a:schemeClr val="tx2"/>
                </a:solidFill>
              </a:rPr>
              <a:t>24%</a:t>
            </a:r>
            <a:r>
              <a:rPr kumimoji="1" lang="ko-KR" altLang="en-US" sz="1200" dirty="0">
                <a:solidFill>
                  <a:schemeClr val="tx2"/>
                </a:solidFill>
              </a:rPr>
              <a:t>로 </a:t>
            </a:r>
            <a:r>
              <a:rPr kumimoji="1" lang="en-US" altLang="ko-KR" sz="1200" dirty="0">
                <a:solidFill>
                  <a:schemeClr val="tx2"/>
                </a:solidFill>
              </a:rPr>
              <a:t>2016</a:t>
            </a:r>
            <a:r>
              <a:rPr kumimoji="1" lang="ko-KR" altLang="en-US" sz="1200" dirty="0">
                <a:solidFill>
                  <a:schemeClr val="tx2"/>
                </a:solidFill>
              </a:rPr>
              <a:t>년 이후 </a:t>
            </a:r>
            <a:r>
              <a:rPr kumimoji="1" lang="en-US" altLang="ko-KR" sz="1200" dirty="0">
                <a:solidFill>
                  <a:schemeClr val="tx2"/>
                </a:solidFill>
              </a:rPr>
              <a:t>2</a:t>
            </a:r>
            <a:r>
              <a:rPr kumimoji="1" lang="ko-KR" altLang="en-US" sz="1200" dirty="0">
                <a:solidFill>
                  <a:schemeClr val="tx2"/>
                </a:solidFill>
              </a:rPr>
              <a:t>위로 밀려났지만 여전히 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스테디</a:t>
            </a:r>
            <a:r>
              <a:rPr kumimoji="1" lang="ko-KR" altLang="en-US" sz="1200" dirty="0">
                <a:solidFill>
                  <a:schemeClr val="tx2"/>
                </a:solidFill>
              </a:rPr>
              <a:t> 셀러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r>
              <a:rPr kumimoji="1" lang="ko-KR" altLang="en-US" sz="1200" dirty="0">
                <a:solidFill>
                  <a:schemeClr val="tx2"/>
                </a:solidFill>
              </a:rPr>
              <a:t>기타 웹 서버들은 </a:t>
            </a:r>
            <a:r>
              <a:rPr kumimoji="1" lang="en-US" altLang="ko-KR" sz="1200" dirty="0">
                <a:solidFill>
                  <a:schemeClr val="tx2"/>
                </a:solidFill>
              </a:rPr>
              <a:t>4~8%</a:t>
            </a:r>
            <a:r>
              <a:rPr kumimoji="1" lang="ko-KR" altLang="en-US" sz="1200" dirty="0">
                <a:solidFill>
                  <a:schemeClr val="tx2"/>
                </a:solidFill>
              </a:rPr>
              <a:t>의 점유율로 </a:t>
            </a:r>
            <a:r>
              <a:rPr kumimoji="1" lang="en-US" altLang="ko-KR" sz="1200" dirty="0">
                <a:solidFill>
                  <a:schemeClr val="tx2"/>
                </a:solidFill>
              </a:rPr>
              <a:t>1,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2</a:t>
            </a:r>
            <a:r>
              <a:rPr kumimoji="1" lang="ko-KR" altLang="en-US" sz="1200" dirty="0">
                <a:solidFill>
                  <a:schemeClr val="tx2"/>
                </a:solidFill>
              </a:rPr>
              <a:t> 위에 비해 미미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1100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A46BF8-6C7B-A64F-A38E-10671ED2D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1158818"/>
            <a:ext cx="6795701" cy="46890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89EBC5-75EB-B240-97F4-2C0E339A54E0}"/>
              </a:ext>
            </a:extLst>
          </p:cNvPr>
          <p:cNvSpPr txBox="1"/>
          <p:nvPr/>
        </p:nvSpPr>
        <p:spPr>
          <a:xfrm>
            <a:off x="2310872" y="6254920"/>
            <a:ext cx="985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자료 출처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" altLang="ko-KR" dirty="0">
                <a:hlinkClick r:id="rId3"/>
              </a:rPr>
              <a:t>https://</a:t>
            </a:r>
            <a:r>
              <a:rPr kumimoji="1" lang="en" altLang="ko-KR" dirty="0" err="1">
                <a:hlinkClick r:id="rId3"/>
              </a:rPr>
              <a:t>news.netcraft.com</a:t>
            </a:r>
            <a:r>
              <a:rPr kumimoji="1" lang="en" altLang="ko-KR" dirty="0">
                <a:hlinkClick r:id="rId3"/>
              </a:rPr>
              <a:t>/archives/2022/03/29/march-2022-web-server-survey.html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9907069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5.1.3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임베디드</a:t>
            </a:r>
            <a:r>
              <a:rPr kumimoji="1" lang="ko-KR" altLang="en-US" dirty="0">
                <a:solidFill>
                  <a:schemeClr val="tx2"/>
                </a:solidFill>
              </a:rPr>
              <a:t> 웹 서버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컴퓨터가 아닌 일반 가전제품에 내장될 목적으로 만들어진 작은 </a:t>
            </a:r>
            <a:r>
              <a:rPr kumimoji="1" lang="ko-KR" altLang="en-US" dirty="0" err="1">
                <a:solidFill>
                  <a:schemeClr val="tx2"/>
                </a:solidFill>
              </a:rPr>
              <a:t>웹서버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사용자가 가전제품을 간편한 웹 브라우저 인터페이스를 통해 관리할 수 있도록 해준다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보통 최소한의 기능만으로 구현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예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보아 웹 서버 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en-US" altLang="ko-KR" dirty="0">
                <a:solidFill>
                  <a:schemeClr val="tx2"/>
                </a:solidFill>
                <a:hlinkClick r:id="rId2"/>
              </a:rPr>
              <a:t>http://www.boa.org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</a:p>
          <a:p>
            <a:pPr lvl="4">
              <a:lnSpc>
                <a:spcPct val="104000"/>
              </a:lnSpc>
            </a:pPr>
            <a:r>
              <a:rPr kumimoji="1" lang="en-US" altLang="ko-KR" dirty="0" err="1">
                <a:solidFill>
                  <a:schemeClr val="tx2"/>
                </a:solidFill>
              </a:rPr>
              <a:t>qDecoder</a:t>
            </a:r>
            <a:r>
              <a:rPr kumimoji="1" lang="en-US" altLang="ko-KR" dirty="0">
                <a:solidFill>
                  <a:schemeClr val="tx2"/>
                </a:solidFill>
              </a:rPr>
              <a:t> (</a:t>
            </a:r>
            <a:r>
              <a:rPr kumimoji="1" lang="en-US" altLang="ko-KR" dirty="0">
                <a:solidFill>
                  <a:schemeClr val="tx2"/>
                </a:solidFill>
                <a:hlinkClick r:id="rId3"/>
              </a:rPr>
              <a:t>http://</a:t>
            </a:r>
            <a:r>
              <a:rPr kumimoji="1" lang="en-US" altLang="ko-KR" dirty="0" err="1">
                <a:solidFill>
                  <a:schemeClr val="tx2"/>
                </a:solidFill>
                <a:hlinkClick r:id="rId3"/>
              </a:rPr>
              <a:t>www.qdecoder.org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732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.5.1</a:t>
            </a:r>
            <a:r>
              <a:rPr kumimoji="1" lang="ko-KR" altLang="en-US" dirty="0">
                <a:solidFill>
                  <a:schemeClr val="tx2"/>
                </a:solidFill>
              </a:rPr>
              <a:t> 간단한 메시지의 예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rgbClr val="00206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037DB7-793C-BB43-9121-B26190D61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939" y="239152"/>
            <a:ext cx="7027795" cy="637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10340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5.2</a:t>
            </a:r>
            <a:r>
              <a:rPr kumimoji="1" lang="ko-KR" altLang="en-US" dirty="0">
                <a:solidFill>
                  <a:schemeClr val="tx2"/>
                </a:solidFill>
              </a:rPr>
              <a:t> 간단한 펄 웹 서버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 lnSpcReduction="1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HTTP/1.1</a:t>
            </a:r>
            <a:r>
              <a:rPr kumimoji="1" lang="ko-KR" altLang="en-US" dirty="0">
                <a:solidFill>
                  <a:schemeClr val="tx2"/>
                </a:solidFill>
              </a:rPr>
              <a:t> 기능을 지원하기 위해서는 리소스 지원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가상 호스팅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접근 제어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로깅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설정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모니터링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그 외 성능을 위한 각종 기능들이 필요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최소한으로 기능하는 웹 서버는 </a:t>
            </a:r>
            <a:r>
              <a:rPr kumimoji="1" lang="en-US" altLang="ko-KR" dirty="0">
                <a:solidFill>
                  <a:schemeClr val="tx2"/>
                </a:solidFill>
              </a:rPr>
              <a:t>30</a:t>
            </a:r>
            <a:r>
              <a:rPr kumimoji="1" lang="ko-KR" altLang="en-US" dirty="0">
                <a:solidFill>
                  <a:schemeClr val="tx2"/>
                </a:solidFill>
              </a:rPr>
              <a:t>줄의 펄 코딩으로 충분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이 자료에서는 </a:t>
            </a:r>
            <a:r>
              <a:rPr kumimoji="1" lang="en-US" altLang="ko-KR" dirty="0">
                <a:solidFill>
                  <a:schemeClr val="tx2"/>
                </a:solidFill>
              </a:rPr>
              <a:t>java</a:t>
            </a:r>
            <a:r>
              <a:rPr kumimoji="1" lang="ko-KR" altLang="en-US" dirty="0">
                <a:solidFill>
                  <a:schemeClr val="tx2"/>
                </a:solidFill>
              </a:rPr>
              <a:t>로 구현된 소스로 대신 링크함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  <a:hlinkClick r:id="rId2"/>
              </a:rPr>
              <a:t>https://</a:t>
            </a:r>
            <a:r>
              <a:rPr kumimoji="1" lang="en-US" altLang="ko-KR" dirty="0" err="1">
                <a:solidFill>
                  <a:schemeClr val="tx2"/>
                </a:solidFill>
                <a:hlinkClick r:id="rId2"/>
              </a:rPr>
              <a:t>github.com</a:t>
            </a:r>
            <a:r>
              <a:rPr kumimoji="1" lang="en-US" altLang="ko-KR" dirty="0">
                <a:solidFill>
                  <a:schemeClr val="tx2"/>
                </a:solidFill>
                <a:hlinkClick r:id="rId2"/>
              </a:rPr>
              <a:t>/</a:t>
            </a:r>
            <a:r>
              <a:rPr kumimoji="1" lang="en-US" altLang="ko-KR" dirty="0" err="1">
                <a:solidFill>
                  <a:schemeClr val="tx2"/>
                </a:solidFill>
                <a:hlinkClick r:id="rId2"/>
              </a:rPr>
              <a:t>mazdah</a:t>
            </a:r>
            <a:r>
              <a:rPr kumimoji="1" lang="en-US" altLang="ko-KR" dirty="0">
                <a:solidFill>
                  <a:schemeClr val="tx2"/>
                </a:solidFill>
                <a:hlinkClick r:id="rId2"/>
              </a:rPr>
              <a:t>/</a:t>
            </a:r>
            <a:r>
              <a:rPr kumimoji="1" lang="en-US" altLang="ko-KR" dirty="0" err="1">
                <a:solidFill>
                  <a:schemeClr val="tx2"/>
                </a:solidFill>
                <a:hlinkClick r:id="rId2"/>
              </a:rPr>
              <a:t>HTTPTest</a:t>
            </a:r>
            <a:r>
              <a:rPr kumimoji="1" lang="en-US" altLang="ko-KR" dirty="0">
                <a:solidFill>
                  <a:schemeClr val="tx2"/>
                </a:solidFill>
                <a:hlinkClick r:id="rId2"/>
              </a:rPr>
              <a:t>/blob/master/docs/examples/</a:t>
            </a:r>
            <a:r>
              <a:rPr kumimoji="1" lang="en-US" altLang="ko-KR" dirty="0" err="1">
                <a:solidFill>
                  <a:schemeClr val="tx2"/>
                </a:solidFill>
                <a:hlinkClick r:id="rId2"/>
              </a:rPr>
              <a:t>MyServer.java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63294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EE60796-BC52-4154-A3A9-773DE8285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51324" y="1555703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Document 55">
            <a:extLst>
              <a:ext uri="{FF2B5EF4-FFF2-40B4-BE49-F238E27FC236}">
                <a16:creationId xmlns:a16="http://schemas.microsoft.com/office/drawing/2014/main" id="{BFEC1042-3FDC-47A3-BCD7-CA9D052F9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94907" y="1744296"/>
            <a:ext cx="6858000" cy="3369413"/>
          </a:xfrm>
          <a:prstGeom prst="flowChartDocumen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2348"/>
            <a:ext cx="615916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5.3</a:t>
            </a:r>
            <a:r>
              <a:rPr kumimoji="1" lang="ko-KR" altLang="en-US" dirty="0">
                <a:solidFill>
                  <a:schemeClr val="tx2"/>
                </a:solidFill>
              </a:rPr>
              <a:t> 진짜 웹 서버가 하는 일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64832"/>
            <a:ext cx="6159160" cy="2980124"/>
          </a:xfrm>
        </p:spPr>
        <p:txBody>
          <a:bodyPr>
            <a:normAutofit/>
          </a:bodyPr>
          <a:lstStyle/>
          <a:p>
            <a:pPr>
              <a:lnSpc>
                <a:spcPct val="104000"/>
              </a:lnSpc>
            </a:pPr>
            <a:r>
              <a:rPr kumimoji="1" lang="ko-KR" altLang="en-US" sz="1400">
                <a:solidFill>
                  <a:schemeClr val="tx2"/>
                </a:solidFill>
              </a:rPr>
              <a:t>커넥션을 맺는다</a:t>
            </a:r>
            <a:r>
              <a:rPr kumimoji="1" lang="en-US" altLang="ko-KR" sz="1400">
                <a:solidFill>
                  <a:schemeClr val="tx2"/>
                </a:solidFill>
              </a:rPr>
              <a:t>:</a:t>
            </a:r>
            <a:r>
              <a:rPr kumimoji="1" lang="ko-KR" altLang="en-US" sz="1400">
                <a:solidFill>
                  <a:schemeClr val="tx2"/>
                </a:solidFill>
              </a:rPr>
              <a:t> 클라이언트의 접속을 받아들이거나 닫는다</a:t>
            </a:r>
            <a:r>
              <a:rPr kumimoji="1" lang="en-US" altLang="ko-KR" sz="140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104000"/>
              </a:lnSpc>
            </a:pPr>
            <a:r>
              <a:rPr kumimoji="1" lang="ko-KR" altLang="en-US" sz="1400">
                <a:solidFill>
                  <a:schemeClr val="tx2"/>
                </a:solidFill>
              </a:rPr>
              <a:t>요청을 받는다</a:t>
            </a:r>
            <a:r>
              <a:rPr kumimoji="1" lang="en-US" altLang="ko-KR" sz="1400">
                <a:solidFill>
                  <a:schemeClr val="tx2"/>
                </a:solidFill>
              </a:rPr>
              <a:t>:</a:t>
            </a:r>
            <a:r>
              <a:rPr kumimoji="1" lang="ko-KR" altLang="en-US" sz="1400">
                <a:solidFill>
                  <a:schemeClr val="tx2"/>
                </a:solidFill>
              </a:rPr>
              <a:t> </a:t>
            </a:r>
            <a:r>
              <a:rPr kumimoji="1" lang="en-US" altLang="ko-KR" sz="1400">
                <a:solidFill>
                  <a:schemeClr val="tx2"/>
                </a:solidFill>
              </a:rPr>
              <a:t>HTTP </a:t>
            </a:r>
            <a:r>
              <a:rPr kumimoji="1" lang="ko-KR" altLang="en-US" sz="1400">
                <a:solidFill>
                  <a:schemeClr val="tx2"/>
                </a:solidFill>
              </a:rPr>
              <a:t>요청 메시지를 네트워크로부터 읽어들인다</a:t>
            </a:r>
            <a:r>
              <a:rPr kumimoji="1" lang="en-US" altLang="ko-KR" sz="140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104000"/>
              </a:lnSpc>
            </a:pPr>
            <a:r>
              <a:rPr kumimoji="1" lang="ko-KR" altLang="en-US" sz="1400">
                <a:solidFill>
                  <a:schemeClr val="tx2"/>
                </a:solidFill>
              </a:rPr>
              <a:t>요청을 처리한다</a:t>
            </a:r>
            <a:r>
              <a:rPr kumimoji="1" lang="en-US" altLang="ko-KR" sz="1400">
                <a:solidFill>
                  <a:schemeClr val="tx2"/>
                </a:solidFill>
              </a:rPr>
              <a:t>:</a:t>
            </a:r>
            <a:r>
              <a:rPr kumimoji="1" lang="ko-KR" altLang="en-US" sz="1400">
                <a:solidFill>
                  <a:schemeClr val="tx2"/>
                </a:solidFill>
              </a:rPr>
              <a:t> 요청 메시지를 해석하고 행동을 취한다</a:t>
            </a:r>
            <a:r>
              <a:rPr kumimoji="1" lang="en-US" altLang="ko-KR" sz="140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104000"/>
              </a:lnSpc>
            </a:pPr>
            <a:r>
              <a:rPr kumimoji="1" lang="ko-KR" altLang="en-US" sz="1400">
                <a:solidFill>
                  <a:schemeClr val="tx2"/>
                </a:solidFill>
              </a:rPr>
              <a:t>리소스에 접근한다</a:t>
            </a:r>
            <a:r>
              <a:rPr kumimoji="1" lang="en-US" altLang="ko-KR" sz="1400">
                <a:solidFill>
                  <a:schemeClr val="tx2"/>
                </a:solidFill>
              </a:rPr>
              <a:t>:</a:t>
            </a:r>
            <a:r>
              <a:rPr kumimoji="1" lang="ko-KR" altLang="en-US" sz="1400">
                <a:solidFill>
                  <a:schemeClr val="tx2"/>
                </a:solidFill>
              </a:rPr>
              <a:t> 메시지에서 지정한 리소스에 접근한다</a:t>
            </a:r>
            <a:r>
              <a:rPr kumimoji="1" lang="en-US" altLang="ko-KR" sz="140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104000"/>
              </a:lnSpc>
            </a:pPr>
            <a:r>
              <a:rPr kumimoji="1" lang="ko-KR" altLang="en-US" sz="1400">
                <a:solidFill>
                  <a:schemeClr val="tx2"/>
                </a:solidFill>
              </a:rPr>
              <a:t>응답을 만든다</a:t>
            </a:r>
            <a:r>
              <a:rPr kumimoji="1" lang="en-US" altLang="ko-KR" sz="1400">
                <a:solidFill>
                  <a:schemeClr val="tx2"/>
                </a:solidFill>
              </a:rPr>
              <a:t>:</a:t>
            </a:r>
            <a:r>
              <a:rPr kumimoji="1" lang="ko-KR" altLang="en-US" sz="1400">
                <a:solidFill>
                  <a:schemeClr val="tx2"/>
                </a:solidFill>
              </a:rPr>
              <a:t> 올바른 헤더를 포함한 </a:t>
            </a:r>
            <a:r>
              <a:rPr kumimoji="1" lang="en-US" altLang="ko-KR" sz="1400">
                <a:solidFill>
                  <a:schemeClr val="tx2"/>
                </a:solidFill>
              </a:rPr>
              <a:t>HTTP </a:t>
            </a:r>
            <a:r>
              <a:rPr kumimoji="1" lang="ko-KR" altLang="en-US" sz="1400">
                <a:solidFill>
                  <a:schemeClr val="tx2"/>
                </a:solidFill>
              </a:rPr>
              <a:t>응답 메시지를 생성한다</a:t>
            </a:r>
            <a:r>
              <a:rPr kumimoji="1" lang="en-US" altLang="ko-KR" sz="140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104000"/>
              </a:lnSpc>
            </a:pPr>
            <a:r>
              <a:rPr kumimoji="1" lang="ko-KR" altLang="en-US" sz="1400">
                <a:solidFill>
                  <a:schemeClr val="tx2"/>
                </a:solidFill>
              </a:rPr>
              <a:t>응답을 보낸다</a:t>
            </a:r>
            <a:r>
              <a:rPr kumimoji="1" lang="en-US" altLang="ko-KR" sz="1400">
                <a:solidFill>
                  <a:schemeClr val="tx2"/>
                </a:solidFill>
              </a:rPr>
              <a:t>:</a:t>
            </a:r>
            <a:r>
              <a:rPr kumimoji="1" lang="ko-KR" altLang="en-US" sz="1400">
                <a:solidFill>
                  <a:schemeClr val="tx2"/>
                </a:solidFill>
              </a:rPr>
              <a:t> 응답을 클라이언트에게 돌려준다</a:t>
            </a:r>
            <a:r>
              <a:rPr kumimoji="1" lang="en-US" altLang="ko-KR" sz="140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104000"/>
              </a:lnSpc>
            </a:pPr>
            <a:r>
              <a:rPr kumimoji="1" lang="ko-KR" altLang="en-US" sz="1400">
                <a:solidFill>
                  <a:schemeClr val="tx2"/>
                </a:solidFill>
              </a:rPr>
              <a:t>트랜잭션을 로그로 남긴다</a:t>
            </a:r>
            <a:r>
              <a:rPr kumimoji="1" lang="en-US" altLang="ko-KR" sz="1400">
                <a:solidFill>
                  <a:schemeClr val="tx2"/>
                </a:solidFill>
              </a:rPr>
              <a:t>:</a:t>
            </a:r>
            <a:r>
              <a:rPr kumimoji="1" lang="ko-KR" altLang="en-US" sz="1400">
                <a:solidFill>
                  <a:schemeClr val="tx2"/>
                </a:solidFill>
              </a:rPr>
              <a:t> 로그파일에 트랜잭션 완료에 대한 기록을 남긴다</a:t>
            </a:r>
            <a:r>
              <a:rPr kumimoji="1" lang="en-US" altLang="ko-KR" sz="140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E3FF30-B27D-4C46-A4BC-DFA0A102B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585" y="1338506"/>
            <a:ext cx="5562545" cy="435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20686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5.4</a:t>
            </a:r>
            <a:r>
              <a:rPr kumimoji="1" lang="ko-KR" altLang="en-US" dirty="0">
                <a:solidFill>
                  <a:schemeClr val="tx2"/>
                </a:solidFill>
              </a:rPr>
              <a:t> 단계 </a:t>
            </a:r>
            <a:r>
              <a:rPr kumimoji="1" lang="en-US" altLang="ko-KR" dirty="0">
                <a:solidFill>
                  <a:schemeClr val="tx2"/>
                </a:solidFill>
              </a:rPr>
              <a:t>1:</a:t>
            </a:r>
            <a:r>
              <a:rPr kumimoji="1" lang="ko-KR" altLang="en-US" dirty="0">
                <a:solidFill>
                  <a:schemeClr val="tx2"/>
                </a:solidFill>
              </a:rPr>
              <a:t> 클라이언트 커넥션 수락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클라이언트는 지속 커넥션이면 이미 생성된 커넥션을 이용하고 그렇지 않다면 새 커넥션을 만든다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634502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5.4.1</a:t>
            </a:r>
            <a:r>
              <a:rPr kumimoji="1" lang="ko-KR" altLang="en-US" dirty="0">
                <a:solidFill>
                  <a:schemeClr val="tx2"/>
                </a:solidFill>
              </a:rPr>
              <a:t> 새 커넥션 다루기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클라이언트가 웹 서버에 </a:t>
            </a:r>
            <a:r>
              <a:rPr kumimoji="1" lang="en-US" altLang="ko-KR" dirty="0">
                <a:solidFill>
                  <a:schemeClr val="tx2"/>
                </a:solidFill>
              </a:rPr>
              <a:t>TCP </a:t>
            </a:r>
            <a:r>
              <a:rPr kumimoji="1" lang="ko-KR" altLang="en-US" dirty="0">
                <a:solidFill>
                  <a:schemeClr val="tx2"/>
                </a:solidFill>
              </a:rPr>
              <a:t>커넥션을 요청하면 서버는 커넥션을 맺고 </a:t>
            </a:r>
            <a:r>
              <a:rPr kumimoji="1" lang="en-US" altLang="ko-KR" dirty="0">
                <a:solidFill>
                  <a:schemeClr val="tx2"/>
                </a:solidFill>
              </a:rPr>
              <a:t>TCP </a:t>
            </a:r>
            <a:r>
              <a:rPr kumimoji="1" lang="ko-KR" altLang="en-US" dirty="0">
                <a:solidFill>
                  <a:schemeClr val="tx2"/>
                </a:solidFill>
              </a:rPr>
              <a:t>커넥션에서 </a:t>
            </a:r>
            <a:r>
              <a:rPr kumimoji="1" lang="en-US" altLang="ko-KR" dirty="0">
                <a:solidFill>
                  <a:schemeClr val="tx2"/>
                </a:solidFill>
              </a:rPr>
              <a:t>IP </a:t>
            </a:r>
            <a:r>
              <a:rPr kumimoji="1" lang="ko-KR" altLang="en-US" dirty="0">
                <a:solidFill>
                  <a:schemeClr val="tx2"/>
                </a:solidFill>
              </a:rPr>
              <a:t>정보를 추출하여 클라이언트에 대해 확인한다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연결된 커넥션은 커넥션 목록으로 관리되며 서버는 커넥션에서 오가는 데이터를 지켜보기 위한 준비를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웹 서버는 어떤 커넥션이든 마음대로 거절하거나 즉시 닫을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특정 </a:t>
            </a:r>
            <a:r>
              <a:rPr kumimoji="1" lang="en-US" altLang="ko-KR" dirty="0">
                <a:solidFill>
                  <a:schemeClr val="tx2"/>
                </a:solidFill>
              </a:rPr>
              <a:t>IP </a:t>
            </a:r>
            <a:r>
              <a:rPr kumimoji="1" lang="ko-KR" altLang="en-US" dirty="0">
                <a:solidFill>
                  <a:schemeClr val="tx2"/>
                </a:solidFill>
              </a:rPr>
              <a:t>주소나 </a:t>
            </a:r>
            <a:r>
              <a:rPr kumimoji="1" lang="ko-KR" altLang="en-US" dirty="0" err="1">
                <a:solidFill>
                  <a:schemeClr val="tx2"/>
                </a:solidFill>
              </a:rPr>
              <a:t>호스트명이</a:t>
            </a:r>
            <a:r>
              <a:rPr kumimoji="1" lang="ko-KR" altLang="en-US" dirty="0">
                <a:solidFill>
                  <a:schemeClr val="tx2"/>
                </a:solidFill>
              </a:rPr>
              <a:t> 인가되지 않은 경우나 악의적이라고 알려진 경우 커넥션을 닫는다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다른 식별 기법 또한 사용 가능하다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93916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5.4.2</a:t>
            </a:r>
            <a:r>
              <a:rPr kumimoji="1" lang="ko-KR" altLang="en-US" dirty="0">
                <a:solidFill>
                  <a:schemeClr val="tx2"/>
                </a:solidFill>
              </a:rPr>
              <a:t> 클라이언트 호스트 명 식별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대부분의 웹 서버는 </a:t>
            </a:r>
            <a:r>
              <a:rPr kumimoji="1" lang="en-US" altLang="ko-KR" dirty="0">
                <a:solidFill>
                  <a:schemeClr val="tx2"/>
                </a:solidFill>
              </a:rPr>
              <a:t>‘</a:t>
            </a:r>
            <a:r>
              <a:rPr kumimoji="1" lang="ko-KR" altLang="en-US" dirty="0">
                <a:solidFill>
                  <a:schemeClr val="tx2"/>
                </a:solidFill>
              </a:rPr>
              <a:t>역방향 </a:t>
            </a:r>
            <a:r>
              <a:rPr kumimoji="1" lang="en-US" altLang="ko-KR" dirty="0">
                <a:solidFill>
                  <a:schemeClr val="tx2"/>
                </a:solidFill>
              </a:rPr>
              <a:t>DNS(reverse DNS)’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사용하여 클라이언트의 </a:t>
            </a:r>
            <a:r>
              <a:rPr kumimoji="1" lang="en-US" altLang="ko-KR" dirty="0">
                <a:solidFill>
                  <a:schemeClr val="tx2"/>
                </a:solidFill>
              </a:rPr>
              <a:t>IP</a:t>
            </a:r>
            <a:r>
              <a:rPr kumimoji="1" lang="ko-KR" altLang="en-US" dirty="0">
                <a:solidFill>
                  <a:schemeClr val="tx2"/>
                </a:solidFill>
              </a:rPr>
              <a:t> 주소를 호스트 명으로 변환하도록 설정되어 있다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시간이 많이 걸림</a:t>
            </a:r>
            <a:r>
              <a:rPr kumimoji="1" lang="en-US" altLang="ko-KR" dirty="0">
                <a:solidFill>
                  <a:schemeClr val="tx2"/>
                </a:solidFill>
              </a:rPr>
              <a:t>).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웹 서버는 클라이언트의 호스트 명을 구체적인 접근 제어와 로깅을 위해 사용할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아파치 </a:t>
            </a:r>
            <a:r>
              <a:rPr kumimoji="1" lang="ko-KR" altLang="en-US" dirty="0" err="1">
                <a:solidFill>
                  <a:schemeClr val="tx2"/>
                </a:solidFill>
              </a:rPr>
              <a:t>웹서버의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 err="1">
                <a:solidFill>
                  <a:schemeClr val="tx2"/>
                </a:solidFill>
              </a:rPr>
              <a:t>HostnameLookups</a:t>
            </a:r>
            <a:r>
              <a:rPr kumimoji="1" lang="ko-KR" altLang="en-US" dirty="0">
                <a:solidFill>
                  <a:schemeClr val="tx2"/>
                </a:solidFill>
              </a:rPr>
              <a:t> 설정 예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 err="1">
                <a:solidFill>
                  <a:schemeClr val="tx2"/>
                </a:solidFill>
              </a:rPr>
              <a:t>HostnameLookups</a:t>
            </a:r>
            <a:r>
              <a:rPr kumimoji="1" lang="en-US" altLang="ko-KR" dirty="0">
                <a:solidFill>
                  <a:schemeClr val="tx2"/>
                </a:solidFill>
              </a:rPr>
              <a:t> off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&lt;Files ~ “\.(</a:t>
            </a:r>
            <a:r>
              <a:rPr kumimoji="1" lang="en-US" altLang="ko-KR" dirty="0" err="1">
                <a:solidFill>
                  <a:schemeClr val="tx2"/>
                </a:solidFill>
              </a:rPr>
              <a:t>html|htm|cgi</a:t>
            </a:r>
            <a:r>
              <a:rPr kumimoji="1" lang="en-US" altLang="ko-KR" dirty="0">
                <a:solidFill>
                  <a:schemeClr val="tx2"/>
                </a:solidFill>
              </a:rPr>
              <a:t>)$”&gt;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	 </a:t>
            </a:r>
            <a:r>
              <a:rPr kumimoji="1" lang="en-US" altLang="ko-KR" dirty="0" err="1">
                <a:solidFill>
                  <a:schemeClr val="tx2"/>
                </a:solidFill>
              </a:rPr>
              <a:t>HostnameLookups</a:t>
            </a:r>
            <a:r>
              <a:rPr kumimoji="1" lang="en-US" altLang="ko-KR" dirty="0">
                <a:solidFill>
                  <a:schemeClr val="tx2"/>
                </a:solidFill>
              </a:rPr>
              <a:t> on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&lt;/Files&gt;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기본적으로 </a:t>
            </a:r>
            <a:r>
              <a:rPr kumimoji="1" lang="en-US" altLang="ko-KR" dirty="0" err="1">
                <a:solidFill>
                  <a:schemeClr val="tx2"/>
                </a:solidFill>
              </a:rPr>
              <a:t>HostnameLookups</a:t>
            </a:r>
            <a:r>
              <a:rPr kumimoji="1" lang="ko-KR" altLang="en-US" dirty="0">
                <a:solidFill>
                  <a:schemeClr val="tx2"/>
                </a:solidFill>
              </a:rPr>
              <a:t>을 꺼두고 </a:t>
            </a:r>
            <a:r>
              <a:rPr kumimoji="1" lang="en-US" altLang="ko-KR" dirty="0">
                <a:solidFill>
                  <a:schemeClr val="tx2"/>
                </a:solidFill>
              </a:rPr>
              <a:t>HTML</a:t>
            </a:r>
            <a:r>
              <a:rPr kumimoji="1" lang="ko-KR" altLang="en-US" dirty="0">
                <a:solidFill>
                  <a:schemeClr val="tx2"/>
                </a:solidFill>
              </a:rPr>
              <a:t> 파일이나 </a:t>
            </a:r>
            <a:r>
              <a:rPr kumimoji="1" lang="en-US" altLang="ko-KR" dirty="0">
                <a:solidFill>
                  <a:schemeClr val="tx2"/>
                </a:solidFill>
              </a:rPr>
              <a:t>CGI</a:t>
            </a:r>
            <a:r>
              <a:rPr kumimoji="1" lang="ko-KR" altLang="en-US" dirty="0">
                <a:solidFill>
                  <a:schemeClr val="tx2"/>
                </a:solidFill>
              </a:rPr>
              <a:t>에 대해서만 사용한다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772915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6222098-34BD-4328-93AF-F8000B8A0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5255" y="-277985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853F99AE-CDDD-4AA6-B570-8A6E693F2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3" y="4554328"/>
            <a:ext cx="12228078" cy="2303672"/>
          </a:xfrm>
          <a:custGeom>
            <a:avLst/>
            <a:gdLst>
              <a:gd name="connsiteX0" fmla="*/ 8951169 w 12178450"/>
              <a:gd name="connsiteY0" fmla="*/ 32 h 2001622"/>
              <a:gd name="connsiteX1" fmla="*/ 11653845 w 12178450"/>
              <a:gd name="connsiteY1" fmla="*/ 209874 h 2001622"/>
              <a:gd name="connsiteX2" fmla="*/ 12178450 w 12178450"/>
              <a:gd name="connsiteY2" fmla="*/ 286723 h 2001622"/>
              <a:gd name="connsiteX3" fmla="*/ 12178450 w 12178450"/>
              <a:gd name="connsiteY3" fmla="*/ 2001622 h 2001622"/>
              <a:gd name="connsiteX4" fmla="*/ 0 w 12178450"/>
              <a:gd name="connsiteY4" fmla="*/ 2001622 h 2001622"/>
              <a:gd name="connsiteX5" fmla="*/ 0 w 12178450"/>
              <a:gd name="connsiteY5" fmla="*/ 1010979 h 2001622"/>
              <a:gd name="connsiteX6" fmla="*/ 8951169 w 12178450"/>
              <a:gd name="connsiteY6" fmla="*/ 32 h 20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450" h="2001622">
                <a:moveTo>
                  <a:pt x="8951169" y="32"/>
                </a:moveTo>
                <a:cubicBezTo>
                  <a:pt x="9704520" y="1593"/>
                  <a:pt x="10578586" y="62133"/>
                  <a:pt x="11653845" y="209874"/>
                </a:cubicBezTo>
                <a:lnTo>
                  <a:pt x="12178450" y="286723"/>
                </a:lnTo>
                <a:lnTo>
                  <a:pt x="12178450" y="2001622"/>
                </a:lnTo>
                <a:lnTo>
                  <a:pt x="0" y="2001622"/>
                </a:lnTo>
                <a:lnTo>
                  <a:pt x="0" y="1010979"/>
                </a:lnTo>
                <a:cubicBezTo>
                  <a:pt x="4768989" y="1010979"/>
                  <a:pt x="5812206" y="-6472"/>
                  <a:pt x="8951169" y="3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732348"/>
            <a:ext cx="5747015" cy="200190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4100" dirty="0">
                <a:solidFill>
                  <a:schemeClr val="tx2"/>
                </a:solidFill>
              </a:rPr>
              <a:t>5.4.3</a:t>
            </a:r>
            <a:r>
              <a:rPr kumimoji="1" lang="ko-KR" altLang="en-US" sz="4100" dirty="0">
                <a:solidFill>
                  <a:schemeClr val="tx2"/>
                </a:solidFill>
              </a:rPr>
              <a:t> </a:t>
            </a:r>
            <a:r>
              <a:rPr kumimoji="1" lang="en-US" altLang="ko-KR" sz="4100" dirty="0">
                <a:solidFill>
                  <a:schemeClr val="tx2"/>
                </a:solidFill>
              </a:rPr>
              <a:t>ident</a:t>
            </a:r>
            <a:r>
              <a:rPr kumimoji="1" lang="ko-KR" altLang="en-US" sz="41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4100" dirty="0">
                <a:solidFill>
                  <a:schemeClr val="tx2"/>
                </a:solidFill>
              </a:rPr>
              <a:t> 통해 클라이언트 사용자 알아내기</a:t>
            </a:r>
            <a:endParaRPr kumimoji="1" lang="ko-Kore-KR" altLang="en-US" sz="4100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368" y="567401"/>
            <a:ext cx="4955351" cy="2337858"/>
          </a:xfrm>
        </p:spPr>
        <p:txBody>
          <a:bodyPr anchor="ctr">
            <a:no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몇몇 웹 서버는 </a:t>
            </a:r>
            <a:r>
              <a:rPr kumimoji="1" lang="en-US" altLang="ko-KR" sz="1400" dirty="0">
                <a:solidFill>
                  <a:schemeClr val="tx2"/>
                </a:solidFill>
              </a:rPr>
              <a:t>ETF ident</a:t>
            </a:r>
            <a:r>
              <a:rPr kumimoji="1" lang="ko-KR" altLang="en-US" sz="1400" dirty="0">
                <a:solidFill>
                  <a:schemeClr val="tx2"/>
                </a:solidFill>
              </a:rPr>
              <a:t> 프로토콜을 지원한다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sz="1400" dirty="0">
                <a:solidFill>
                  <a:schemeClr val="tx2"/>
                </a:solidFill>
              </a:rPr>
              <a:t>Ident</a:t>
            </a:r>
            <a:r>
              <a:rPr kumimoji="1" lang="ko-KR" altLang="en-US" sz="1400" dirty="0">
                <a:solidFill>
                  <a:schemeClr val="tx2"/>
                </a:solidFill>
              </a:rPr>
              <a:t> 프로토콜은 어떤 사용자 이름이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커넥션을 초기화 했는지 찾아낼 수 있게 해준다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이 정보는 서버 로깅에 유용하다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만약 클라이언트가 </a:t>
            </a:r>
            <a:r>
              <a:rPr kumimoji="1" lang="en-US" altLang="ko-KR" sz="1400" dirty="0">
                <a:solidFill>
                  <a:schemeClr val="tx2"/>
                </a:solidFill>
              </a:rPr>
              <a:t>ident</a:t>
            </a:r>
            <a:r>
              <a:rPr kumimoji="1" lang="ko-KR" altLang="en-US" sz="1400" dirty="0">
                <a:solidFill>
                  <a:schemeClr val="tx2"/>
                </a:solidFill>
              </a:rPr>
              <a:t> 프로토콜을 지원한다면 클라이언트는 </a:t>
            </a:r>
            <a:r>
              <a:rPr kumimoji="1" lang="en-US" altLang="ko-KR" sz="1400" dirty="0">
                <a:solidFill>
                  <a:schemeClr val="tx2"/>
                </a:solidFill>
              </a:rPr>
              <a:t>ident </a:t>
            </a:r>
            <a:r>
              <a:rPr kumimoji="1" lang="ko-KR" altLang="en-US" sz="1400" dirty="0">
                <a:solidFill>
                  <a:schemeClr val="tx2"/>
                </a:solidFill>
              </a:rPr>
              <a:t>결과를 위해 </a:t>
            </a: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 포트 </a:t>
            </a:r>
            <a:r>
              <a:rPr kumimoji="1" lang="en-US" altLang="ko-KR" sz="1400" dirty="0">
                <a:solidFill>
                  <a:schemeClr val="tx2"/>
                </a:solidFill>
              </a:rPr>
              <a:t>113</a:t>
            </a:r>
            <a:r>
              <a:rPr kumimoji="1" lang="ko-KR" altLang="en-US" sz="1400" dirty="0">
                <a:solidFill>
                  <a:schemeClr val="tx2"/>
                </a:solidFill>
              </a:rPr>
              <a:t>번을 </a:t>
            </a:r>
            <a:r>
              <a:rPr kumimoji="1" lang="en-US" altLang="ko-KR" sz="1400" dirty="0">
                <a:solidFill>
                  <a:schemeClr val="tx2"/>
                </a:solidFill>
              </a:rPr>
              <a:t>listen</a:t>
            </a:r>
            <a:r>
              <a:rPr kumimoji="1" lang="ko-KR" altLang="en-US" sz="1400" dirty="0">
                <a:solidFill>
                  <a:schemeClr val="tx2"/>
                </a:solidFill>
              </a:rPr>
              <a:t>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4" name="그림 3" descr="텍스트, 장치, 스크린샷이(가) 표시된 사진&#10;&#10;자동 생성된 설명">
            <a:extLst>
              <a:ext uri="{FF2B5EF4-FFF2-40B4-BE49-F238E27FC236}">
                <a16:creationId xmlns:a16="http://schemas.microsoft.com/office/drawing/2014/main" id="{4A003CA5-A5BE-DA4F-AA6F-3B95CA1E9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753" y="2954226"/>
            <a:ext cx="8083388" cy="329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7193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5.4.3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ident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통해 클라이언트 사용자 알아내기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ident</a:t>
            </a:r>
            <a:r>
              <a:rPr kumimoji="1" lang="ko-KR" altLang="en-US" dirty="0">
                <a:solidFill>
                  <a:schemeClr val="tx2"/>
                </a:solidFill>
              </a:rPr>
              <a:t>는 공공 인터넷에서는 다음과 같은 이유로 잘 동작하지 않는다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많은 클라이언트 </a:t>
            </a:r>
            <a:r>
              <a:rPr kumimoji="1" lang="en-US" altLang="ko-KR" sz="1400" dirty="0">
                <a:solidFill>
                  <a:schemeClr val="tx2"/>
                </a:solidFill>
              </a:rPr>
              <a:t>PC</a:t>
            </a:r>
            <a:r>
              <a:rPr kumimoji="1" lang="ko-KR" altLang="en-US" sz="1400" dirty="0">
                <a:solidFill>
                  <a:schemeClr val="tx2"/>
                </a:solidFill>
              </a:rPr>
              <a:t>는 </a:t>
            </a:r>
            <a:r>
              <a:rPr kumimoji="1" lang="en-US" altLang="ko-KR" sz="1400" dirty="0">
                <a:solidFill>
                  <a:schemeClr val="tx2"/>
                </a:solidFill>
              </a:rPr>
              <a:t>ident</a:t>
            </a:r>
            <a:r>
              <a:rPr kumimoji="1" lang="ko-KR" altLang="en-US" sz="1400" dirty="0">
                <a:solidFill>
                  <a:schemeClr val="tx2"/>
                </a:solidFill>
              </a:rPr>
              <a:t> 신원 확인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데몬을</a:t>
            </a:r>
            <a:r>
              <a:rPr kumimoji="1" lang="ko-KR" altLang="en-US" sz="1400" dirty="0">
                <a:solidFill>
                  <a:schemeClr val="tx2"/>
                </a:solidFill>
              </a:rPr>
              <a:t> 실행하지 않는다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r>
              <a:rPr kumimoji="1" lang="en-US" altLang="ko-KR" sz="1400" dirty="0">
                <a:solidFill>
                  <a:schemeClr val="tx2"/>
                </a:solidFill>
              </a:rPr>
              <a:t>Ident</a:t>
            </a:r>
            <a:r>
              <a:rPr kumimoji="1" lang="ko-KR" altLang="en-US" sz="1400" dirty="0">
                <a:solidFill>
                  <a:schemeClr val="tx2"/>
                </a:solidFill>
              </a:rPr>
              <a:t> 프로토콜은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트랜잭션을 유의미하게 지연시킨다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방화벽이 </a:t>
            </a:r>
            <a:r>
              <a:rPr kumimoji="1" lang="en-US" altLang="ko-KR" sz="1400" dirty="0">
                <a:solidFill>
                  <a:schemeClr val="tx2"/>
                </a:solidFill>
              </a:rPr>
              <a:t>ident </a:t>
            </a:r>
            <a:r>
              <a:rPr kumimoji="1" lang="ko-KR" altLang="en-US" sz="1400" dirty="0">
                <a:solidFill>
                  <a:schemeClr val="tx2"/>
                </a:solidFill>
              </a:rPr>
              <a:t>트래픽이 들어오는 것을 막는 경우가 많다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r>
              <a:rPr kumimoji="1" lang="en-US" altLang="ko-KR" sz="1400" dirty="0">
                <a:solidFill>
                  <a:schemeClr val="tx2"/>
                </a:solidFill>
              </a:rPr>
              <a:t>ident </a:t>
            </a:r>
            <a:r>
              <a:rPr kumimoji="1" lang="ko-KR" altLang="en-US" sz="1400" dirty="0">
                <a:solidFill>
                  <a:schemeClr val="tx2"/>
                </a:solidFill>
              </a:rPr>
              <a:t>프로토콜은</a:t>
            </a:r>
            <a:r>
              <a:rPr kumimoji="1" lang="en-US" altLang="ko-KR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>
                <a:solidFill>
                  <a:schemeClr val="tx2"/>
                </a:solidFill>
              </a:rPr>
              <a:t>안전하지 않고 조작하기 쉽다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r>
              <a:rPr kumimoji="1" lang="en-US" altLang="ko-KR" sz="1400" dirty="0">
                <a:solidFill>
                  <a:schemeClr val="tx2"/>
                </a:solidFill>
              </a:rPr>
              <a:t>ident </a:t>
            </a:r>
            <a:r>
              <a:rPr kumimoji="1" lang="ko-KR" altLang="en-US" sz="1400" dirty="0">
                <a:solidFill>
                  <a:schemeClr val="tx2"/>
                </a:solidFill>
              </a:rPr>
              <a:t>프로토콜은 가상 </a:t>
            </a:r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>
                <a:solidFill>
                  <a:schemeClr val="tx2"/>
                </a:solidFill>
              </a:rPr>
              <a:t>주소를 잘 지원하지 않는다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클라이언트 사용자 이름의 노출로 인한 프라이버시 침해의 우려가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아파치 </a:t>
            </a:r>
            <a:r>
              <a:rPr kumimoji="1" lang="ko-KR" altLang="en-US" dirty="0" err="1">
                <a:solidFill>
                  <a:schemeClr val="tx2"/>
                </a:solidFill>
              </a:rPr>
              <a:t>웹서버의</a:t>
            </a:r>
            <a:r>
              <a:rPr kumimoji="1" lang="ko-KR" altLang="en-US" dirty="0">
                <a:solidFill>
                  <a:schemeClr val="tx2"/>
                </a:solidFill>
              </a:rPr>
              <a:t> 경우 </a:t>
            </a:r>
            <a:r>
              <a:rPr kumimoji="1" lang="en-US" altLang="ko-KR" dirty="0" err="1">
                <a:solidFill>
                  <a:schemeClr val="tx2"/>
                </a:solidFill>
              </a:rPr>
              <a:t>IdentityCheck</a:t>
            </a:r>
            <a:r>
              <a:rPr kumimoji="1" lang="ko-KR" altLang="en-US" dirty="0">
                <a:solidFill>
                  <a:schemeClr val="tx2"/>
                </a:solidFill>
              </a:rPr>
              <a:t> 지시어를 통해 설정 가능하다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만일 </a:t>
            </a:r>
            <a:r>
              <a:rPr kumimoji="1" lang="en-US" altLang="ko-KR" dirty="0">
                <a:solidFill>
                  <a:schemeClr val="tx2"/>
                </a:solidFill>
              </a:rPr>
              <a:t>ident</a:t>
            </a:r>
            <a:r>
              <a:rPr kumimoji="1" lang="ko-KR" altLang="en-US" dirty="0">
                <a:solidFill>
                  <a:schemeClr val="tx2"/>
                </a:solidFill>
              </a:rPr>
              <a:t> 정보가 없다면 아파치는 로그 파일의 해당 항목을 </a:t>
            </a:r>
            <a:r>
              <a:rPr kumimoji="1" lang="en-US" altLang="ko-KR" dirty="0">
                <a:solidFill>
                  <a:schemeClr val="tx2"/>
                </a:solidFill>
              </a:rPr>
              <a:t>‘–’</a:t>
            </a:r>
            <a:r>
              <a:rPr kumimoji="1" lang="ko-KR" altLang="en-US" dirty="0" err="1">
                <a:solidFill>
                  <a:schemeClr val="tx2"/>
                </a:solidFill>
              </a:rPr>
              <a:t>으로</a:t>
            </a:r>
            <a:r>
              <a:rPr kumimoji="1" lang="ko-KR" altLang="en-US" dirty="0">
                <a:solidFill>
                  <a:schemeClr val="tx2"/>
                </a:solidFill>
              </a:rPr>
              <a:t> 채운다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903374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7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8" name="Rectangle 51">
            <a:extLst>
              <a:ext uri="{FF2B5EF4-FFF2-40B4-BE49-F238E27FC236}">
                <a16:creationId xmlns:a16="http://schemas.microsoft.com/office/drawing/2014/main" id="{26222098-34BD-4328-93AF-F8000B8A0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5255" y="-277985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853F99AE-CDDD-4AA6-B570-8A6E693F2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3" y="4554328"/>
            <a:ext cx="12228078" cy="2303672"/>
          </a:xfrm>
          <a:custGeom>
            <a:avLst/>
            <a:gdLst>
              <a:gd name="connsiteX0" fmla="*/ 8951169 w 12178450"/>
              <a:gd name="connsiteY0" fmla="*/ 32 h 2001622"/>
              <a:gd name="connsiteX1" fmla="*/ 11653845 w 12178450"/>
              <a:gd name="connsiteY1" fmla="*/ 209874 h 2001622"/>
              <a:gd name="connsiteX2" fmla="*/ 12178450 w 12178450"/>
              <a:gd name="connsiteY2" fmla="*/ 286723 h 2001622"/>
              <a:gd name="connsiteX3" fmla="*/ 12178450 w 12178450"/>
              <a:gd name="connsiteY3" fmla="*/ 2001622 h 2001622"/>
              <a:gd name="connsiteX4" fmla="*/ 0 w 12178450"/>
              <a:gd name="connsiteY4" fmla="*/ 2001622 h 2001622"/>
              <a:gd name="connsiteX5" fmla="*/ 0 w 12178450"/>
              <a:gd name="connsiteY5" fmla="*/ 1010979 h 2001622"/>
              <a:gd name="connsiteX6" fmla="*/ 8951169 w 12178450"/>
              <a:gd name="connsiteY6" fmla="*/ 32 h 20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450" h="2001622">
                <a:moveTo>
                  <a:pt x="8951169" y="32"/>
                </a:moveTo>
                <a:cubicBezTo>
                  <a:pt x="9704520" y="1593"/>
                  <a:pt x="10578586" y="62133"/>
                  <a:pt x="11653845" y="209874"/>
                </a:cubicBezTo>
                <a:lnTo>
                  <a:pt x="12178450" y="286723"/>
                </a:lnTo>
                <a:lnTo>
                  <a:pt x="12178450" y="2001622"/>
                </a:lnTo>
                <a:lnTo>
                  <a:pt x="0" y="2001622"/>
                </a:lnTo>
                <a:lnTo>
                  <a:pt x="0" y="1010979"/>
                </a:lnTo>
                <a:cubicBezTo>
                  <a:pt x="4768989" y="1010979"/>
                  <a:pt x="5812206" y="-6472"/>
                  <a:pt x="8951169" y="3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732348"/>
            <a:ext cx="5747015" cy="2001905"/>
          </a:xfrm>
        </p:spPr>
        <p:txBody>
          <a:bodyPr anchor="ctr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5.5</a:t>
            </a:r>
            <a:r>
              <a:rPr kumimoji="1" lang="ko-KR" altLang="en-US" dirty="0">
                <a:solidFill>
                  <a:schemeClr val="tx2"/>
                </a:solidFill>
              </a:rPr>
              <a:t> 단계 </a:t>
            </a:r>
            <a:r>
              <a:rPr kumimoji="1" lang="en-US" altLang="ko-KR" dirty="0">
                <a:solidFill>
                  <a:schemeClr val="tx2"/>
                </a:solidFill>
              </a:rPr>
              <a:t>2:</a:t>
            </a:r>
            <a:r>
              <a:rPr kumimoji="1" lang="ko-KR" altLang="en-US" dirty="0">
                <a:solidFill>
                  <a:schemeClr val="tx2"/>
                </a:solidFill>
              </a:rPr>
              <a:t> 요청 메시지 수신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368" y="732348"/>
            <a:ext cx="4955351" cy="2010852"/>
          </a:xfrm>
        </p:spPr>
        <p:txBody>
          <a:bodyPr anchor="ctr">
            <a:normAutofit/>
          </a:bodyPr>
          <a:lstStyle/>
          <a:p>
            <a:r>
              <a:rPr kumimoji="1" lang="ko-KR" altLang="en-US" sz="1800">
                <a:solidFill>
                  <a:schemeClr val="tx2"/>
                </a:solidFill>
              </a:rPr>
              <a:t>커넥션에서 데이터가 도착하면 웹 서버는 그 데이터를 읽어 들이고 파싱하여 요청 메시지를 구성한다</a:t>
            </a:r>
            <a:r>
              <a:rPr kumimoji="1" lang="en-US" altLang="ko-KR" sz="180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1B7B05E-4364-D341-91B0-8F2AB334C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134" y="2954226"/>
            <a:ext cx="9344626" cy="329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3476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5.5</a:t>
            </a:r>
            <a:r>
              <a:rPr kumimoji="1" lang="ko-KR" altLang="en-US" dirty="0">
                <a:solidFill>
                  <a:schemeClr val="tx2"/>
                </a:solidFill>
              </a:rPr>
              <a:t> 단계 </a:t>
            </a:r>
            <a:r>
              <a:rPr kumimoji="1" lang="en-US" altLang="ko-KR" dirty="0">
                <a:solidFill>
                  <a:schemeClr val="tx2"/>
                </a:solidFill>
              </a:rPr>
              <a:t>2:</a:t>
            </a:r>
            <a:r>
              <a:rPr kumimoji="1" lang="ko-KR" altLang="en-US" dirty="0">
                <a:solidFill>
                  <a:schemeClr val="tx2"/>
                </a:solidFill>
              </a:rPr>
              <a:t> 요청 메시지 수신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 fontScale="92500" lnSpcReduction="10000"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요청 메시지 </a:t>
            </a:r>
            <a:r>
              <a:rPr kumimoji="1" lang="ko-KR" altLang="en-US" dirty="0" err="1">
                <a:solidFill>
                  <a:schemeClr val="tx2"/>
                </a:solidFill>
              </a:rPr>
              <a:t>파싱</a:t>
            </a:r>
            <a:r>
              <a:rPr kumimoji="1" lang="ko-KR" altLang="en-US" dirty="0">
                <a:solidFill>
                  <a:schemeClr val="tx2"/>
                </a:solidFill>
              </a:rPr>
              <a:t> 단계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요청 줄을 </a:t>
            </a:r>
            <a:r>
              <a:rPr kumimoji="1" lang="ko-KR" altLang="en-US" dirty="0" err="1">
                <a:solidFill>
                  <a:schemeClr val="tx2"/>
                </a:solidFill>
              </a:rPr>
              <a:t>파싱하여</a:t>
            </a:r>
            <a:r>
              <a:rPr kumimoji="1" lang="ko-KR" altLang="en-US" dirty="0">
                <a:solidFill>
                  <a:schemeClr val="tx2"/>
                </a:solidFill>
              </a:rPr>
              <a:t> 요청 메서드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지정된 리소스의 </a:t>
            </a:r>
            <a:r>
              <a:rPr kumimoji="1" lang="ko-KR" altLang="en-US" dirty="0" err="1">
                <a:solidFill>
                  <a:schemeClr val="tx2"/>
                </a:solidFill>
              </a:rPr>
              <a:t>식별자</a:t>
            </a:r>
            <a:r>
              <a:rPr kumimoji="1" lang="en-US" altLang="ko-KR" dirty="0">
                <a:solidFill>
                  <a:schemeClr val="tx2"/>
                </a:solidFill>
              </a:rPr>
              <a:t>(URI), </a:t>
            </a:r>
            <a:r>
              <a:rPr kumimoji="1" lang="ko-KR" altLang="en-US" dirty="0">
                <a:solidFill>
                  <a:schemeClr val="tx2"/>
                </a:solidFill>
              </a:rPr>
              <a:t>버전 번호를 찾는다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각 값은 공백 한 개로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요청 줄은 </a:t>
            </a:r>
            <a:r>
              <a:rPr kumimoji="1" lang="en-US" altLang="ko-KR" dirty="0">
                <a:solidFill>
                  <a:schemeClr val="tx2"/>
                </a:solidFill>
              </a:rPr>
              <a:t>CRLF</a:t>
            </a:r>
            <a:r>
              <a:rPr kumimoji="1" lang="ko-KR" altLang="en-US" dirty="0">
                <a:solidFill>
                  <a:schemeClr val="tx2"/>
                </a:solidFill>
              </a:rPr>
              <a:t> 문자열로 끝난다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메시지 헤더들을 읽는다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각 메시지 헤더는 </a:t>
            </a:r>
            <a:r>
              <a:rPr kumimoji="1" lang="en-US" altLang="ko-KR" dirty="0">
                <a:solidFill>
                  <a:schemeClr val="tx2"/>
                </a:solidFill>
              </a:rPr>
              <a:t>CRLF</a:t>
            </a:r>
            <a:r>
              <a:rPr kumimoji="1" lang="ko-KR" altLang="en-US" dirty="0">
                <a:solidFill>
                  <a:schemeClr val="tx2"/>
                </a:solidFill>
              </a:rPr>
              <a:t>로 끝난다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헤더의 끝을 의미하는 </a:t>
            </a:r>
            <a:r>
              <a:rPr kumimoji="1" lang="en-US" altLang="ko-KR" dirty="0">
                <a:solidFill>
                  <a:schemeClr val="tx2"/>
                </a:solidFill>
              </a:rPr>
              <a:t>CRLF</a:t>
            </a:r>
            <a:r>
              <a:rPr kumimoji="1" lang="ko-KR" altLang="en-US" dirty="0">
                <a:solidFill>
                  <a:schemeClr val="tx2"/>
                </a:solidFill>
              </a:rPr>
              <a:t>로 끝나는 빈 줄을 찾아낸다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요청 본문이 있다면 읽어 들인다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2400" dirty="0">
                <a:solidFill>
                  <a:schemeClr val="tx2"/>
                </a:solidFill>
              </a:rPr>
              <a:t>웹 서버는 </a:t>
            </a:r>
            <a:r>
              <a:rPr kumimoji="1" lang="ko-KR" altLang="en-US" sz="2400" dirty="0" err="1">
                <a:solidFill>
                  <a:schemeClr val="tx2"/>
                </a:solidFill>
              </a:rPr>
              <a:t>파싱해서</a:t>
            </a:r>
            <a:r>
              <a:rPr kumimoji="1" lang="ko-KR" altLang="en-US" sz="2400" dirty="0">
                <a:solidFill>
                  <a:schemeClr val="tx2"/>
                </a:solidFill>
              </a:rPr>
              <a:t> 이해하는 것이 가능한 수준의 분량을 확보할 때까지 데이터를 네트워크에서 읽어 메시지 일부분을 메모리에 임시로 저장해 둘 필요가 있다</a:t>
            </a:r>
            <a:r>
              <a:rPr kumimoji="1" lang="en-US" altLang="ko-KR" sz="2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997214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5.5.1</a:t>
            </a:r>
            <a:r>
              <a:rPr kumimoji="1" lang="ko-KR" altLang="en-US" dirty="0">
                <a:solidFill>
                  <a:schemeClr val="tx2"/>
                </a:solidFill>
              </a:rPr>
              <a:t> 메시지의 내부 표현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3264832"/>
            <a:ext cx="4419600" cy="2983568"/>
          </a:xfrm>
        </p:spPr>
        <p:txBody>
          <a:bodyPr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몇몇 웹 서버는 요청하는 메시지를 쉽게 다룰 수 있도록 내부의 자료 구조에 저장한다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자료 구조의 예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요청 메시지의 각 조각에 대한 포인터와 길이 저장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헤더는 속도가 빠른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룩업</a:t>
            </a:r>
            <a:r>
              <a:rPr kumimoji="1" lang="ko-KR" altLang="en-US" sz="1400" dirty="0">
                <a:solidFill>
                  <a:schemeClr val="tx2"/>
                </a:solidFill>
              </a:rPr>
              <a:t> 테이블에 저장</a:t>
            </a:r>
            <a:endParaRPr kumimoji="1" lang="en-US" altLang="ko-KR" sz="1400" dirty="0">
              <a:solidFill>
                <a:schemeClr val="tx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D46ECB-79C5-AB4E-8F65-642334C8E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1906345"/>
            <a:ext cx="6795701" cy="319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09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.6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 커넥션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메시지는 </a:t>
            </a:r>
            <a:r>
              <a:rPr kumimoji="1" lang="en-US" altLang="ko-KR" dirty="0">
                <a:solidFill>
                  <a:schemeClr val="tx2"/>
                </a:solidFill>
              </a:rPr>
              <a:t>TCP(Transmission Control Protocol, </a:t>
            </a:r>
            <a:r>
              <a:rPr kumimoji="1" lang="ko-KR" altLang="en-US" dirty="0">
                <a:solidFill>
                  <a:schemeClr val="tx2"/>
                </a:solidFill>
              </a:rPr>
              <a:t>전송 제어 프로토콜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 커넥션을 통해 전달된다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89287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5.5.2</a:t>
            </a:r>
            <a:r>
              <a:rPr kumimoji="1" lang="ko-KR" altLang="en-US" dirty="0">
                <a:solidFill>
                  <a:schemeClr val="tx2"/>
                </a:solidFill>
              </a:rPr>
              <a:t> 커넥션 입력</a:t>
            </a:r>
            <a:r>
              <a:rPr kumimoji="1" lang="en-US" altLang="ko-KR" dirty="0">
                <a:solidFill>
                  <a:schemeClr val="tx2"/>
                </a:solidFill>
              </a:rPr>
              <a:t>/</a:t>
            </a:r>
            <a:r>
              <a:rPr kumimoji="1" lang="ko-KR" altLang="en-US" dirty="0">
                <a:solidFill>
                  <a:schemeClr val="tx2"/>
                </a:solidFill>
              </a:rPr>
              <a:t>출력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처리 아키텍처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94" y="2838361"/>
            <a:ext cx="5278092" cy="3676202"/>
          </a:xfrm>
        </p:spPr>
        <p:txBody>
          <a:bodyPr>
            <a:no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sz="1100" dirty="0">
                <a:solidFill>
                  <a:schemeClr val="tx2"/>
                </a:solidFill>
              </a:rPr>
              <a:t>고성능 웹 서버는 수천 개의 커넥션을 동시에 쓸 수 있으며</a:t>
            </a:r>
            <a:r>
              <a:rPr kumimoji="1" lang="en-US" altLang="ko-KR" sz="1100" dirty="0">
                <a:solidFill>
                  <a:schemeClr val="tx2"/>
                </a:solidFill>
              </a:rPr>
              <a:t>,</a:t>
            </a:r>
            <a:r>
              <a:rPr kumimoji="1" lang="ko-KR" altLang="en-US" sz="1100" dirty="0">
                <a:solidFill>
                  <a:schemeClr val="tx2"/>
                </a:solidFill>
              </a:rPr>
              <a:t> 웹 서버들은 항상 새 요청을 주시하고 있다</a:t>
            </a:r>
            <a:r>
              <a:rPr kumimoji="1" lang="en-US" altLang="ko-KR" sz="11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100" dirty="0">
                <a:solidFill>
                  <a:schemeClr val="tx2"/>
                </a:solidFill>
              </a:rPr>
              <a:t>단일 스레드 </a:t>
            </a:r>
            <a:r>
              <a:rPr kumimoji="1" lang="ko-KR" altLang="en-US" sz="1100" dirty="0" err="1">
                <a:solidFill>
                  <a:schemeClr val="tx2"/>
                </a:solidFill>
              </a:rPr>
              <a:t>웹서버</a:t>
            </a:r>
            <a:br>
              <a:rPr kumimoji="1" lang="en-US" altLang="ko-KR" sz="1100" dirty="0">
                <a:solidFill>
                  <a:schemeClr val="tx2"/>
                </a:solidFill>
              </a:rPr>
            </a:br>
            <a:r>
              <a:rPr kumimoji="1" lang="ko-KR" altLang="en-US" sz="1100" dirty="0">
                <a:solidFill>
                  <a:schemeClr val="tx2"/>
                </a:solidFill>
              </a:rPr>
              <a:t>한 번에 하나씩 요청을 처리한다</a:t>
            </a:r>
            <a:r>
              <a:rPr kumimoji="1" lang="en-US" altLang="ko-KR" sz="1100" dirty="0">
                <a:solidFill>
                  <a:schemeClr val="tx2"/>
                </a:solidFill>
              </a:rPr>
              <a:t>.</a:t>
            </a:r>
            <a:r>
              <a:rPr kumimoji="1" lang="ko-KR" altLang="en-US" sz="1100" dirty="0">
                <a:solidFill>
                  <a:schemeClr val="tx2"/>
                </a:solidFill>
              </a:rPr>
              <a:t> 때문에 간단하지만 성능이 떨어진다</a:t>
            </a:r>
            <a:r>
              <a:rPr kumimoji="1" lang="en-US" altLang="ko-KR" sz="11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100" dirty="0">
                <a:solidFill>
                  <a:schemeClr val="tx2"/>
                </a:solidFill>
              </a:rPr>
              <a:t>멀티프로세스와 </a:t>
            </a:r>
            <a:r>
              <a:rPr kumimoji="1" lang="ko-KR" altLang="en-US" sz="1100" dirty="0" err="1">
                <a:solidFill>
                  <a:schemeClr val="tx2"/>
                </a:solidFill>
              </a:rPr>
              <a:t>멀티스레드</a:t>
            </a:r>
            <a:r>
              <a:rPr kumimoji="1" lang="ko-KR" altLang="en-US" sz="1100" dirty="0">
                <a:solidFill>
                  <a:schemeClr val="tx2"/>
                </a:solidFill>
              </a:rPr>
              <a:t> 웹 서버</a:t>
            </a:r>
            <a:br>
              <a:rPr kumimoji="1" lang="en-US" altLang="ko-KR" sz="1100" dirty="0">
                <a:solidFill>
                  <a:schemeClr val="tx2"/>
                </a:solidFill>
              </a:rPr>
            </a:br>
            <a:r>
              <a:rPr kumimoji="1" lang="ko-KR" altLang="en-US" sz="1100" dirty="0">
                <a:solidFill>
                  <a:schemeClr val="tx2"/>
                </a:solidFill>
              </a:rPr>
              <a:t>여러 요청을 동시에 처리한다</a:t>
            </a:r>
            <a:r>
              <a:rPr kumimoji="1" lang="en-US" altLang="ko-KR" sz="1100" dirty="0">
                <a:solidFill>
                  <a:schemeClr val="tx2"/>
                </a:solidFill>
              </a:rPr>
              <a:t>.</a:t>
            </a:r>
            <a:r>
              <a:rPr kumimoji="1" lang="ko-KR" altLang="en-US" sz="1100" dirty="0">
                <a:solidFill>
                  <a:schemeClr val="tx2"/>
                </a:solidFill>
              </a:rPr>
              <a:t> 너무 많은 프로세스나 스레드는 리소스 소모가 심하므로 최대 개수에 제한을 둔다</a:t>
            </a:r>
            <a:r>
              <a:rPr kumimoji="1" lang="en-US" altLang="ko-KR" sz="11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100" dirty="0">
                <a:solidFill>
                  <a:schemeClr val="tx2"/>
                </a:solidFill>
              </a:rPr>
              <a:t>다중 </a:t>
            </a:r>
            <a:r>
              <a:rPr kumimoji="1" lang="en-US" altLang="ko-KR" sz="1100" dirty="0">
                <a:solidFill>
                  <a:schemeClr val="tx2"/>
                </a:solidFill>
              </a:rPr>
              <a:t>I/O</a:t>
            </a:r>
            <a:r>
              <a:rPr kumimoji="1" lang="ko-KR" altLang="en-US" sz="1100" dirty="0">
                <a:solidFill>
                  <a:schemeClr val="tx2"/>
                </a:solidFill>
              </a:rPr>
              <a:t> 서버</a:t>
            </a:r>
            <a:br>
              <a:rPr kumimoji="1" lang="en-US" altLang="ko-KR" sz="1100" dirty="0">
                <a:solidFill>
                  <a:schemeClr val="tx2"/>
                </a:solidFill>
              </a:rPr>
            </a:br>
            <a:r>
              <a:rPr kumimoji="1" lang="ko-KR" altLang="en-US" sz="1100" dirty="0">
                <a:solidFill>
                  <a:schemeClr val="tx2"/>
                </a:solidFill>
              </a:rPr>
              <a:t>대량의 커넥션을 지원하기 위한 아키텍처</a:t>
            </a:r>
            <a:r>
              <a:rPr kumimoji="1" lang="en-US" altLang="ko-KR" sz="1100" dirty="0">
                <a:solidFill>
                  <a:schemeClr val="tx2"/>
                </a:solidFill>
              </a:rPr>
              <a:t>.</a:t>
            </a:r>
            <a:r>
              <a:rPr kumimoji="1" lang="ko-KR" altLang="en-US" sz="1100" dirty="0">
                <a:solidFill>
                  <a:schemeClr val="tx2"/>
                </a:solidFill>
              </a:rPr>
              <a:t> 어떤 커넥션에 대해 작업을 수행하는 것은 그 커넥션이 실제로 해야 할 일이 있을 때 뿐이다</a:t>
            </a:r>
            <a:r>
              <a:rPr kumimoji="1" lang="en-US" altLang="ko-KR" sz="1100" dirty="0">
                <a:solidFill>
                  <a:schemeClr val="tx2"/>
                </a:solidFill>
              </a:rPr>
              <a:t>.</a:t>
            </a:r>
            <a:r>
              <a:rPr kumimoji="1" lang="ko-KR" altLang="en-US" sz="1100" dirty="0">
                <a:solidFill>
                  <a:schemeClr val="tx2"/>
                </a:solidFill>
              </a:rPr>
              <a:t> 리소스 낭비가 없다</a:t>
            </a:r>
            <a:r>
              <a:rPr kumimoji="1" lang="en-US" altLang="ko-KR" sz="11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100" dirty="0">
                <a:solidFill>
                  <a:schemeClr val="tx2"/>
                </a:solidFill>
              </a:rPr>
              <a:t>다중 </a:t>
            </a:r>
            <a:r>
              <a:rPr kumimoji="1" lang="ko-KR" altLang="en-US" sz="1100" dirty="0" err="1">
                <a:solidFill>
                  <a:schemeClr val="tx2"/>
                </a:solidFill>
              </a:rPr>
              <a:t>멀티스레드</a:t>
            </a:r>
            <a:r>
              <a:rPr kumimoji="1" lang="ko-KR" altLang="en-US" sz="1100" dirty="0">
                <a:solidFill>
                  <a:schemeClr val="tx2"/>
                </a:solidFill>
              </a:rPr>
              <a:t> 웹 서버</a:t>
            </a: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100" dirty="0" err="1">
                <a:solidFill>
                  <a:schemeClr val="tx2"/>
                </a:solidFill>
              </a:rPr>
              <a:t>멀티스레딩과</a:t>
            </a:r>
            <a:r>
              <a:rPr kumimoji="1" lang="ko-KR" altLang="en-US" sz="1100" dirty="0">
                <a:solidFill>
                  <a:schemeClr val="tx2"/>
                </a:solidFill>
              </a:rPr>
              <a:t> 다중화를 결합시킨다</a:t>
            </a:r>
            <a:r>
              <a:rPr kumimoji="1" lang="en-US" altLang="ko-KR" sz="1100" dirty="0">
                <a:solidFill>
                  <a:schemeClr val="tx2"/>
                </a:solidFill>
              </a:rPr>
              <a:t>.</a:t>
            </a:r>
            <a:r>
              <a:rPr kumimoji="1" lang="ko-KR" altLang="en-US" sz="1100" dirty="0">
                <a:solidFill>
                  <a:schemeClr val="tx2"/>
                </a:solidFill>
              </a:rPr>
              <a:t> 여러 개의 스레드가 각각 열려있는 커넥션을 감시하고 각 커넥션에 대해 조금씩 작업을 수행한다</a:t>
            </a:r>
            <a:r>
              <a:rPr kumimoji="1" lang="en-US" altLang="ko-KR" sz="11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87345C-101E-344F-826E-AA3F53846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167" y="732348"/>
            <a:ext cx="6406901" cy="554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6423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5.6</a:t>
            </a:r>
            <a:r>
              <a:rPr kumimoji="1" lang="ko-KR" altLang="en-US" dirty="0">
                <a:solidFill>
                  <a:schemeClr val="tx2"/>
                </a:solidFill>
              </a:rPr>
              <a:t> 단계 </a:t>
            </a:r>
            <a:r>
              <a:rPr kumimoji="1" lang="en-US" altLang="ko-KR" dirty="0">
                <a:solidFill>
                  <a:schemeClr val="tx2"/>
                </a:solidFill>
              </a:rPr>
              <a:t>3:</a:t>
            </a:r>
            <a:r>
              <a:rPr kumimoji="1" lang="ko-KR" altLang="en-US" dirty="0">
                <a:solidFill>
                  <a:schemeClr val="tx2"/>
                </a:solidFill>
              </a:rPr>
              <a:t> 요청 처리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서버는 </a:t>
            </a:r>
            <a:r>
              <a:rPr kumimoji="1" lang="ko-KR" altLang="en-US" dirty="0" err="1">
                <a:solidFill>
                  <a:schemeClr val="tx2"/>
                </a:solidFill>
              </a:rPr>
              <a:t>요청으로부터</a:t>
            </a:r>
            <a:r>
              <a:rPr kumimoji="1" lang="ko-KR" altLang="en-US" dirty="0">
                <a:solidFill>
                  <a:schemeClr val="tx2"/>
                </a:solidFill>
              </a:rPr>
              <a:t> 메서드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리소스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본문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없을 수도 있음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을 얻어내어 처리한다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sz="2400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본문은 메서드에 따라 유무가 결정된다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POST:</a:t>
            </a:r>
            <a:r>
              <a:rPr kumimoji="1" lang="ko-KR" altLang="en-US" dirty="0">
                <a:solidFill>
                  <a:schemeClr val="tx2"/>
                </a:solidFill>
              </a:rPr>
              <a:t> 본문이 있을 것을 요구함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GET: </a:t>
            </a:r>
            <a:r>
              <a:rPr kumimoji="1" lang="ko-KR" altLang="en-US" dirty="0">
                <a:solidFill>
                  <a:schemeClr val="tx2"/>
                </a:solidFill>
              </a:rPr>
              <a:t>본문이 있는 것을 금지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OPTIONS </a:t>
            </a:r>
            <a:r>
              <a:rPr kumimoji="1" lang="ko-KR" altLang="en-US" dirty="0">
                <a:solidFill>
                  <a:schemeClr val="tx2"/>
                </a:solidFill>
              </a:rPr>
              <a:t>외 기타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본문을 허용하지만 요구하지는 않음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19504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5.7</a:t>
            </a:r>
            <a:r>
              <a:rPr kumimoji="1" lang="ko-KR" altLang="en-US" dirty="0">
                <a:solidFill>
                  <a:schemeClr val="tx2"/>
                </a:solidFill>
              </a:rPr>
              <a:t> 단계 </a:t>
            </a:r>
            <a:r>
              <a:rPr kumimoji="1" lang="en-US" altLang="ko-KR" dirty="0">
                <a:solidFill>
                  <a:schemeClr val="tx2"/>
                </a:solidFill>
              </a:rPr>
              <a:t>4:</a:t>
            </a:r>
            <a:r>
              <a:rPr kumimoji="1" lang="ko-KR" altLang="en-US" dirty="0">
                <a:solidFill>
                  <a:schemeClr val="tx2"/>
                </a:solidFill>
              </a:rPr>
              <a:t> 리소스 매핑과 접근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웹 서버는 리소스 서버다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리소스는 정적인 리소스 뿐만 아니라 동적인 리소스도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웹 서버는 클라이언트에 응답하기 전에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에 대응하는 알맞은 리소스를 찾아내어 식별해야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787569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6222098-34BD-4328-93AF-F8000B8A0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5255" y="-277985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853F99AE-CDDD-4AA6-B570-8A6E693F2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3" y="4554328"/>
            <a:ext cx="12228078" cy="2303672"/>
          </a:xfrm>
          <a:custGeom>
            <a:avLst/>
            <a:gdLst>
              <a:gd name="connsiteX0" fmla="*/ 8951169 w 12178450"/>
              <a:gd name="connsiteY0" fmla="*/ 32 h 2001622"/>
              <a:gd name="connsiteX1" fmla="*/ 11653845 w 12178450"/>
              <a:gd name="connsiteY1" fmla="*/ 209874 h 2001622"/>
              <a:gd name="connsiteX2" fmla="*/ 12178450 w 12178450"/>
              <a:gd name="connsiteY2" fmla="*/ 286723 h 2001622"/>
              <a:gd name="connsiteX3" fmla="*/ 12178450 w 12178450"/>
              <a:gd name="connsiteY3" fmla="*/ 2001622 h 2001622"/>
              <a:gd name="connsiteX4" fmla="*/ 0 w 12178450"/>
              <a:gd name="connsiteY4" fmla="*/ 2001622 h 2001622"/>
              <a:gd name="connsiteX5" fmla="*/ 0 w 12178450"/>
              <a:gd name="connsiteY5" fmla="*/ 1010979 h 2001622"/>
              <a:gd name="connsiteX6" fmla="*/ 8951169 w 12178450"/>
              <a:gd name="connsiteY6" fmla="*/ 32 h 20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450" h="2001622">
                <a:moveTo>
                  <a:pt x="8951169" y="32"/>
                </a:moveTo>
                <a:cubicBezTo>
                  <a:pt x="9704520" y="1593"/>
                  <a:pt x="10578586" y="62133"/>
                  <a:pt x="11653845" y="209874"/>
                </a:cubicBezTo>
                <a:lnTo>
                  <a:pt x="12178450" y="286723"/>
                </a:lnTo>
                <a:lnTo>
                  <a:pt x="12178450" y="2001622"/>
                </a:lnTo>
                <a:lnTo>
                  <a:pt x="0" y="2001622"/>
                </a:lnTo>
                <a:lnTo>
                  <a:pt x="0" y="1010979"/>
                </a:lnTo>
                <a:cubicBezTo>
                  <a:pt x="4768989" y="1010979"/>
                  <a:pt x="5812206" y="-6472"/>
                  <a:pt x="8951169" y="3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732348"/>
            <a:ext cx="5747015" cy="2001905"/>
          </a:xfrm>
        </p:spPr>
        <p:txBody>
          <a:bodyPr anchor="ctr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5.7.1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 err="1">
                <a:solidFill>
                  <a:schemeClr val="tx2"/>
                </a:solidFill>
              </a:rPr>
              <a:t>Docroot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3406" y="343433"/>
            <a:ext cx="6147313" cy="2399767"/>
          </a:xfrm>
        </p:spPr>
        <p:txBody>
          <a:bodyPr anchor="ctr">
            <a:normAutofit fontScale="77500" lnSpcReduction="20000"/>
          </a:bodyPr>
          <a:lstStyle/>
          <a:p>
            <a:pPr lvl="4"/>
            <a:r>
              <a:rPr kumimoji="1" lang="ko-KR" altLang="en-US" sz="1800" dirty="0">
                <a:solidFill>
                  <a:schemeClr val="tx2"/>
                </a:solidFill>
              </a:rPr>
              <a:t>웹 서버는 다양한 리소스 매핑을 지원하나 가장 단순한 형태는 서버의 파일 시스템에 있는 파일 이름으로 사용하는 것이다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pPr lvl="4"/>
            <a:endParaRPr kumimoji="1" lang="en-US" altLang="ko-KR" sz="1800" dirty="0">
              <a:solidFill>
                <a:schemeClr val="tx2"/>
              </a:solidFill>
            </a:endParaRPr>
          </a:p>
          <a:p>
            <a:pPr lvl="4"/>
            <a:r>
              <a:rPr kumimoji="1" lang="ko-KR" altLang="en-US" sz="1800" dirty="0">
                <a:solidFill>
                  <a:schemeClr val="tx2"/>
                </a:solidFill>
              </a:rPr>
              <a:t>이를 위해 </a:t>
            </a:r>
            <a:r>
              <a:rPr kumimoji="1" lang="en-US" altLang="ko-KR" sz="1800" dirty="0" err="1">
                <a:solidFill>
                  <a:schemeClr val="tx2"/>
                </a:solidFill>
              </a:rPr>
              <a:t>docroot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라고</a:t>
            </a:r>
            <a:r>
              <a:rPr kumimoji="1" lang="ko-KR" altLang="en-US" sz="1800" dirty="0">
                <a:solidFill>
                  <a:schemeClr val="tx2"/>
                </a:solidFill>
              </a:rPr>
              <a:t> 불리우는 특별한 폴더를 웹 콘텐츠를 위해 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예약해둔다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pPr lvl="4"/>
            <a:endParaRPr kumimoji="1" lang="en-US" altLang="ko-KR" sz="1800" dirty="0">
              <a:solidFill>
                <a:schemeClr val="tx2"/>
              </a:solidFill>
            </a:endParaRPr>
          </a:p>
          <a:p>
            <a:pPr lvl="4"/>
            <a:r>
              <a:rPr kumimoji="1" lang="ko-KR" altLang="en-US" sz="1800" dirty="0">
                <a:solidFill>
                  <a:schemeClr val="tx2"/>
                </a:solidFill>
              </a:rPr>
              <a:t>아파치 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웹서버의</a:t>
            </a:r>
            <a:r>
              <a:rPr kumimoji="1" lang="ko-KR" altLang="en-US" sz="1800" dirty="0">
                <a:solidFill>
                  <a:schemeClr val="tx2"/>
                </a:solidFill>
              </a:rPr>
              <a:t> 경우 </a:t>
            </a:r>
            <a:r>
              <a:rPr kumimoji="1" lang="en-US" altLang="ko-KR" sz="1800" dirty="0" err="1">
                <a:solidFill>
                  <a:schemeClr val="tx2"/>
                </a:solidFill>
              </a:rPr>
              <a:t>DocumentRoot</a:t>
            </a:r>
            <a:r>
              <a:rPr kumimoji="1" lang="ko-KR" altLang="en-US" sz="1800" dirty="0">
                <a:solidFill>
                  <a:schemeClr val="tx2"/>
                </a:solidFill>
              </a:rPr>
              <a:t>로 설정한다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pPr lvl="4"/>
            <a:endParaRPr kumimoji="1" lang="en-US" altLang="ko-KR" sz="1800" dirty="0">
              <a:solidFill>
                <a:schemeClr val="tx2"/>
              </a:solidFill>
            </a:endParaRPr>
          </a:p>
          <a:p>
            <a:pPr lvl="4"/>
            <a:r>
              <a:rPr kumimoji="1" lang="en-US" altLang="ko-KR" sz="1800" dirty="0" err="1">
                <a:solidFill>
                  <a:schemeClr val="tx2"/>
                </a:solidFill>
              </a:rPr>
              <a:t>docroot</a:t>
            </a:r>
            <a:r>
              <a:rPr kumimoji="1" lang="ko-KR" altLang="en-US" sz="1800" dirty="0">
                <a:solidFill>
                  <a:schemeClr val="tx2"/>
                </a:solidFill>
              </a:rPr>
              <a:t>보다 상위의 경로가 노출되지 않도록 조심해야 한다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43DE527-CADF-134B-A6DD-ED7BB4A24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180" y="3008811"/>
            <a:ext cx="9952535" cy="318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1922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6222098-34BD-4328-93AF-F8000B8A0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5255" y="-277985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853F99AE-CDDD-4AA6-B570-8A6E693F2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3" y="4554328"/>
            <a:ext cx="12228078" cy="2303672"/>
          </a:xfrm>
          <a:custGeom>
            <a:avLst/>
            <a:gdLst>
              <a:gd name="connsiteX0" fmla="*/ 8951169 w 12178450"/>
              <a:gd name="connsiteY0" fmla="*/ 32 h 2001622"/>
              <a:gd name="connsiteX1" fmla="*/ 11653845 w 12178450"/>
              <a:gd name="connsiteY1" fmla="*/ 209874 h 2001622"/>
              <a:gd name="connsiteX2" fmla="*/ 12178450 w 12178450"/>
              <a:gd name="connsiteY2" fmla="*/ 286723 h 2001622"/>
              <a:gd name="connsiteX3" fmla="*/ 12178450 w 12178450"/>
              <a:gd name="connsiteY3" fmla="*/ 2001622 h 2001622"/>
              <a:gd name="connsiteX4" fmla="*/ 0 w 12178450"/>
              <a:gd name="connsiteY4" fmla="*/ 2001622 h 2001622"/>
              <a:gd name="connsiteX5" fmla="*/ 0 w 12178450"/>
              <a:gd name="connsiteY5" fmla="*/ 1010979 h 2001622"/>
              <a:gd name="connsiteX6" fmla="*/ 8951169 w 12178450"/>
              <a:gd name="connsiteY6" fmla="*/ 32 h 20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450" h="2001622">
                <a:moveTo>
                  <a:pt x="8951169" y="32"/>
                </a:moveTo>
                <a:cubicBezTo>
                  <a:pt x="9704520" y="1593"/>
                  <a:pt x="10578586" y="62133"/>
                  <a:pt x="11653845" y="209874"/>
                </a:cubicBezTo>
                <a:lnTo>
                  <a:pt x="12178450" y="286723"/>
                </a:lnTo>
                <a:lnTo>
                  <a:pt x="12178450" y="2001622"/>
                </a:lnTo>
                <a:lnTo>
                  <a:pt x="0" y="2001622"/>
                </a:lnTo>
                <a:lnTo>
                  <a:pt x="0" y="1010979"/>
                </a:lnTo>
                <a:cubicBezTo>
                  <a:pt x="4768989" y="1010979"/>
                  <a:pt x="5812206" y="-6472"/>
                  <a:pt x="8951169" y="3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732348"/>
            <a:ext cx="5747015" cy="2001905"/>
          </a:xfrm>
        </p:spPr>
        <p:txBody>
          <a:bodyPr anchor="ctr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5.7.1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 err="1">
                <a:solidFill>
                  <a:schemeClr val="tx2"/>
                </a:solidFill>
              </a:rPr>
              <a:t>Docroot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368" y="732348"/>
            <a:ext cx="4955351" cy="2010852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sz="1400" b="1" dirty="0">
                <a:solidFill>
                  <a:schemeClr val="tx2"/>
                </a:solidFill>
              </a:rPr>
              <a:t>가상 </a:t>
            </a:r>
            <a:r>
              <a:rPr kumimoji="1" lang="ko-KR" altLang="en-US" sz="1400" b="1" dirty="0" err="1">
                <a:solidFill>
                  <a:schemeClr val="tx2"/>
                </a:solidFill>
              </a:rPr>
              <a:t>호스팅된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</a:t>
            </a:r>
            <a:r>
              <a:rPr kumimoji="1" lang="en-US" altLang="ko-KR" sz="1400" b="1" dirty="0" err="1">
                <a:solidFill>
                  <a:schemeClr val="tx2"/>
                </a:solidFill>
              </a:rPr>
              <a:t>docroot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가상 호스팅 웹 서버는 각 사이트에 각각의 분리된 문서 루트를 주어 한 웹 서버에서 여러 개의 웹 사이트를 호스팅할 수 있게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각각의 웹 사이트는 </a:t>
            </a:r>
            <a:r>
              <a:rPr kumimoji="1" lang="en-US" altLang="ko-KR" sz="1400" dirty="0">
                <a:solidFill>
                  <a:schemeClr val="tx2"/>
                </a:solidFill>
              </a:rPr>
              <a:t>URI</a:t>
            </a:r>
            <a:r>
              <a:rPr kumimoji="1" lang="ko-KR" altLang="en-US" sz="1400" dirty="0">
                <a:solidFill>
                  <a:schemeClr val="tx2"/>
                </a:solidFill>
              </a:rPr>
              <a:t>나 </a:t>
            </a:r>
            <a:r>
              <a:rPr kumimoji="1" lang="en-US" altLang="ko-KR" sz="1400" dirty="0">
                <a:solidFill>
                  <a:schemeClr val="tx2"/>
                </a:solidFill>
              </a:rPr>
              <a:t>Host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헤더에서 얻은 </a:t>
            </a:r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>
                <a:solidFill>
                  <a:schemeClr val="tx2"/>
                </a:solidFill>
              </a:rPr>
              <a:t>주소 또는 호스트 명을 이용해 올바른 문서 루트를 식별한다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557955A-B62A-E14B-88A0-E745A7083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76" y="2954226"/>
            <a:ext cx="9759943" cy="329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38840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6222098-34BD-4328-93AF-F8000B8A0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5255" y="-277985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853F99AE-CDDD-4AA6-B570-8A6E693F2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3" y="4554328"/>
            <a:ext cx="12228078" cy="2303672"/>
          </a:xfrm>
          <a:custGeom>
            <a:avLst/>
            <a:gdLst>
              <a:gd name="connsiteX0" fmla="*/ 8951169 w 12178450"/>
              <a:gd name="connsiteY0" fmla="*/ 32 h 2001622"/>
              <a:gd name="connsiteX1" fmla="*/ 11653845 w 12178450"/>
              <a:gd name="connsiteY1" fmla="*/ 209874 h 2001622"/>
              <a:gd name="connsiteX2" fmla="*/ 12178450 w 12178450"/>
              <a:gd name="connsiteY2" fmla="*/ 286723 h 2001622"/>
              <a:gd name="connsiteX3" fmla="*/ 12178450 w 12178450"/>
              <a:gd name="connsiteY3" fmla="*/ 2001622 h 2001622"/>
              <a:gd name="connsiteX4" fmla="*/ 0 w 12178450"/>
              <a:gd name="connsiteY4" fmla="*/ 2001622 h 2001622"/>
              <a:gd name="connsiteX5" fmla="*/ 0 w 12178450"/>
              <a:gd name="connsiteY5" fmla="*/ 1010979 h 2001622"/>
              <a:gd name="connsiteX6" fmla="*/ 8951169 w 12178450"/>
              <a:gd name="connsiteY6" fmla="*/ 32 h 20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450" h="2001622">
                <a:moveTo>
                  <a:pt x="8951169" y="32"/>
                </a:moveTo>
                <a:cubicBezTo>
                  <a:pt x="9704520" y="1593"/>
                  <a:pt x="10578586" y="62133"/>
                  <a:pt x="11653845" y="209874"/>
                </a:cubicBezTo>
                <a:lnTo>
                  <a:pt x="12178450" y="286723"/>
                </a:lnTo>
                <a:lnTo>
                  <a:pt x="12178450" y="2001622"/>
                </a:lnTo>
                <a:lnTo>
                  <a:pt x="0" y="2001622"/>
                </a:lnTo>
                <a:lnTo>
                  <a:pt x="0" y="1010979"/>
                </a:lnTo>
                <a:cubicBezTo>
                  <a:pt x="4768989" y="1010979"/>
                  <a:pt x="5812206" y="-6472"/>
                  <a:pt x="8951169" y="3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732348"/>
            <a:ext cx="5747015" cy="2001905"/>
          </a:xfrm>
        </p:spPr>
        <p:txBody>
          <a:bodyPr anchor="ctr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5.7.1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>
                <a:solidFill>
                  <a:schemeClr val="tx2"/>
                </a:solidFill>
              </a:rPr>
              <a:t>Docroot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368" y="732348"/>
            <a:ext cx="4955351" cy="2010852"/>
          </a:xfrm>
        </p:spPr>
        <p:txBody>
          <a:bodyPr anchor="ctr">
            <a:normAutofit/>
          </a:bodyPr>
          <a:lstStyle/>
          <a:p>
            <a:pPr lvl="4"/>
            <a:r>
              <a:rPr kumimoji="1" lang="ko-KR" altLang="en-US" sz="1800" b="1" dirty="0">
                <a:solidFill>
                  <a:schemeClr val="tx2"/>
                </a:solidFill>
              </a:rPr>
              <a:t>사용자 홈 디렉토리 </a:t>
            </a:r>
            <a:r>
              <a:rPr kumimoji="1" lang="en-US" altLang="ko-KR" sz="1800" b="1" dirty="0" err="1">
                <a:solidFill>
                  <a:schemeClr val="tx2"/>
                </a:solidFill>
              </a:rPr>
              <a:t>docroot</a:t>
            </a:r>
            <a:br>
              <a:rPr kumimoji="1" lang="en-US" altLang="ko-KR" sz="1800" dirty="0">
                <a:solidFill>
                  <a:schemeClr val="tx2"/>
                </a:solidFill>
              </a:rPr>
            </a:br>
            <a:r>
              <a:rPr kumimoji="1" lang="ko-KR" altLang="en-US" sz="1800" dirty="0">
                <a:solidFill>
                  <a:schemeClr val="tx2"/>
                </a:solidFill>
              </a:rPr>
              <a:t>사용자들이 한 대의 웹 서버에서 각자의 개인 웹 사이트를 만들 수 있도록 해주는 것</a:t>
            </a:r>
            <a:br>
              <a:rPr kumimoji="1" lang="en-US" altLang="ko-KR" sz="1800" dirty="0">
                <a:solidFill>
                  <a:schemeClr val="tx2"/>
                </a:solidFill>
              </a:rPr>
            </a:br>
            <a:br>
              <a:rPr kumimoji="1" lang="en-US" altLang="ko-KR" sz="1800" dirty="0">
                <a:solidFill>
                  <a:schemeClr val="tx2"/>
                </a:solidFill>
              </a:rPr>
            </a:br>
            <a:r>
              <a:rPr kumimoji="1" lang="en-US" altLang="ko-KR" sz="1800" dirty="0">
                <a:solidFill>
                  <a:schemeClr val="tx2"/>
                </a:solidFill>
              </a:rPr>
              <a:t>‘~’</a:t>
            </a:r>
            <a:r>
              <a:rPr kumimoji="1" lang="ko-KR" altLang="en-US" sz="1800" dirty="0">
                <a:solidFill>
                  <a:schemeClr val="tx2"/>
                </a:solidFill>
              </a:rPr>
              <a:t>가 사용자의 개인 문서 루트를 가리킨다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71CFC33-E963-7549-AF45-D30967E62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180" y="2996370"/>
            <a:ext cx="9952535" cy="320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00793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5.7.2</a:t>
            </a:r>
            <a:r>
              <a:rPr kumimoji="1" lang="ko-KR" altLang="en-US" dirty="0">
                <a:solidFill>
                  <a:schemeClr val="tx2"/>
                </a:solidFill>
              </a:rPr>
              <a:t> 디렉토리 목록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 lnSpcReduction="10000"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웹 서버는 경로가 디렉토리를 가리키는 요청을 받을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디렉토리 요청을 받았을 때의 동작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에러를 반환한다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디렉토리 대신 특별한 </a:t>
            </a:r>
            <a:r>
              <a:rPr kumimoji="1" lang="en-US" altLang="ko-KR" sz="1400" dirty="0">
                <a:solidFill>
                  <a:schemeClr val="tx2"/>
                </a:solidFill>
              </a:rPr>
              <a:t>‘</a:t>
            </a:r>
            <a:r>
              <a:rPr kumimoji="1" lang="ko-KR" altLang="en-US" sz="1400" dirty="0">
                <a:solidFill>
                  <a:schemeClr val="tx2"/>
                </a:solidFill>
              </a:rPr>
              <a:t>색인 파일</a:t>
            </a:r>
            <a:r>
              <a:rPr kumimoji="1" lang="en-US" altLang="ko-KR" sz="1400" dirty="0">
                <a:solidFill>
                  <a:schemeClr val="tx2"/>
                </a:solidFill>
              </a:rPr>
              <a:t>’</a:t>
            </a:r>
            <a:r>
              <a:rPr kumimoji="1" lang="ko-KR" altLang="en-US" sz="1400" dirty="0">
                <a:solidFill>
                  <a:schemeClr val="tx2"/>
                </a:solidFill>
              </a:rPr>
              <a:t>을 반환한다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디렉토리를 탐색해서 그 내용을 담은</a:t>
            </a:r>
            <a:r>
              <a:rPr kumimoji="1" lang="en-US" altLang="ko-KR" sz="1400" dirty="0">
                <a:solidFill>
                  <a:schemeClr val="tx2"/>
                </a:solidFill>
              </a:rPr>
              <a:t> HTML</a:t>
            </a:r>
            <a:r>
              <a:rPr kumimoji="1" lang="ko-KR" altLang="en-US" sz="1400" dirty="0">
                <a:solidFill>
                  <a:schemeClr val="tx2"/>
                </a:solidFill>
              </a:rPr>
              <a:t> 페이지를 반환한다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대부분의 웹 서버는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에 대응되는 디렉토리 안에서 </a:t>
            </a:r>
            <a:r>
              <a:rPr kumimoji="1" lang="en-US" altLang="ko-KR" dirty="0" err="1">
                <a:solidFill>
                  <a:schemeClr val="tx2"/>
                </a:solidFill>
              </a:rPr>
              <a:t>index.html</a:t>
            </a:r>
            <a:r>
              <a:rPr kumimoji="1" lang="en-US" altLang="ko-KR" dirty="0">
                <a:solidFill>
                  <a:schemeClr val="tx2"/>
                </a:solidFill>
              </a:rPr>
              <a:t>, </a:t>
            </a:r>
            <a:r>
              <a:rPr kumimoji="1" lang="en-US" altLang="ko-KR" dirty="0" err="1">
                <a:solidFill>
                  <a:schemeClr val="tx2"/>
                </a:solidFill>
              </a:rPr>
              <a:t>index.htm</a:t>
            </a:r>
            <a:r>
              <a:rPr kumimoji="1" lang="ko-KR" altLang="en-US" dirty="0">
                <a:solidFill>
                  <a:schemeClr val="tx2"/>
                </a:solidFill>
              </a:rPr>
              <a:t> 파일을 찾아 반환한다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아파치 웹 서버에서는 </a:t>
            </a:r>
            <a:r>
              <a:rPr kumimoji="1" lang="en-US" altLang="ko-KR" dirty="0" err="1">
                <a:solidFill>
                  <a:schemeClr val="tx2"/>
                </a:solidFill>
              </a:rPr>
              <a:t>DirectoryIndex</a:t>
            </a:r>
            <a:r>
              <a:rPr kumimoji="1" lang="en-US" altLang="ko-KR" dirty="0">
                <a:solidFill>
                  <a:schemeClr val="tx2"/>
                </a:solidFill>
              </a:rPr>
              <a:t> </a:t>
            </a:r>
            <a:r>
              <a:rPr kumimoji="1" lang="ko-KR" altLang="en-US" dirty="0">
                <a:solidFill>
                  <a:schemeClr val="tx2"/>
                </a:solidFill>
              </a:rPr>
              <a:t>설정을 통해 이 내용을 설정한다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기본 색인 파일이 없고 디렉토리 색인 기능이 켜져 있으면 웹 서버는 숨겨진 파일을 포함한 파일 목록을 반환한다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다음 설정으로 디렉토리 색인 파일 자동 생성을 끌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Options -Indexes</a:t>
            </a:r>
          </a:p>
        </p:txBody>
      </p:sp>
    </p:spTree>
    <p:extLst>
      <p:ext uri="{BB962C8B-B14F-4D97-AF65-F5344CB8AC3E}">
        <p14:creationId xmlns:p14="http://schemas.microsoft.com/office/powerpoint/2010/main" val="88178474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5.7.3</a:t>
            </a:r>
            <a:r>
              <a:rPr kumimoji="1" lang="ko-KR" altLang="en-US" dirty="0">
                <a:solidFill>
                  <a:schemeClr val="tx2"/>
                </a:solidFill>
              </a:rPr>
              <a:t> 동적 컨텐츠 리소스 매핑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2905261"/>
            <a:ext cx="4419600" cy="3609298"/>
          </a:xfrm>
        </p:spPr>
        <p:txBody>
          <a:bodyPr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sz="1500" dirty="0">
                <a:solidFill>
                  <a:schemeClr val="tx2"/>
                </a:solidFill>
              </a:rPr>
              <a:t>웹 서버는 </a:t>
            </a:r>
            <a:r>
              <a:rPr kumimoji="1" lang="en-US" altLang="ko-KR" sz="1500" dirty="0">
                <a:solidFill>
                  <a:schemeClr val="tx2"/>
                </a:solidFill>
              </a:rPr>
              <a:t>URI</a:t>
            </a:r>
            <a:r>
              <a:rPr kumimoji="1" lang="ko-KR" altLang="en-US" sz="15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500" dirty="0">
                <a:solidFill>
                  <a:schemeClr val="tx2"/>
                </a:solidFill>
              </a:rPr>
              <a:t> 동적 리소스</a:t>
            </a:r>
            <a:r>
              <a:rPr kumimoji="1" lang="en-US" altLang="ko-KR" sz="1500" dirty="0">
                <a:solidFill>
                  <a:schemeClr val="tx2"/>
                </a:solidFill>
              </a:rPr>
              <a:t>(</a:t>
            </a:r>
            <a:r>
              <a:rPr kumimoji="1" lang="ko-KR" altLang="en-US" sz="1500" dirty="0">
                <a:solidFill>
                  <a:schemeClr val="tx2"/>
                </a:solidFill>
              </a:rPr>
              <a:t>요청에 맞게 컨텐츠를 생성하는 프로그램</a:t>
            </a:r>
            <a:r>
              <a:rPr kumimoji="1" lang="en-US" altLang="ko-KR" sz="1500" dirty="0">
                <a:solidFill>
                  <a:schemeClr val="tx2"/>
                </a:solidFill>
              </a:rPr>
              <a:t>)</a:t>
            </a:r>
            <a:r>
              <a:rPr kumimoji="1" lang="ko-KR" altLang="en-US" sz="1500" dirty="0">
                <a:solidFill>
                  <a:schemeClr val="tx2"/>
                </a:solidFill>
              </a:rPr>
              <a:t>에 매핑할 수도 있다</a:t>
            </a:r>
            <a:r>
              <a:rPr kumimoji="1" lang="en-US" altLang="ko-KR" sz="15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5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500" dirty="0">
                <a:solidFill>
                  <a:schemeClr val="tx2"/>
                </a:solidFill>
              </a:rPr>
              <a:t>프로그램 실행 설정</a:t>
            </a:r>
            <a:br>
              <a:rPr kumimoji="1" lang="en-US" altLang="ko-KR" sz="1500" dirty="0">
                <a:solidFill>
                  <a:schemeClr val="tx2"/>
                </a:solidFill>
              </a:rPr>
            </a:br>
            <a:r>
              <a:rPr kumimoji="1" lang="en-US" altLang="ko-KR" sz="1500" dirty="0" err="1">
                <a:solidFill>
                  <a:schemeClr val="tx2"/>
                </a:solidFill>
              </a:rPr>
              <a:t>ScriptAlias</a:t>
            </a:r>
            <a:r>
              <a:rPr kumimoji="1" lang="en-US" altLang="ko-KR" sz="1500" dirty="0">
                <a:solidFill>
                  <a:schemeClr val="tx2"/>
                </a:solidFill>
              </a:rPr>
              <a:t> /</a:t>
            </a:r>
            <a:r>
              <a:rPr kumimoji="1" lang="en-US" altLang="ko-KR" sz="1500" dirty="0" err="1">
                <a:solidFill>
                  <a:schemeClr val="tx2"/>
                </a:solidFill>
              </a:rPr>
              <a:t>cgi</a:t>
            </a:r>
            <a:r>
              <a:rPr kumimoji="1" lang="en-US" altLang="ko-KR" sz="1500" dirty="0">
                <a:solidFill>
                  <a:schemeClr val="tx2"/>
                </a:solidFill>
              </a:rPr>
              <a:t>-bin/ /</a:t>
            </a:r>
            <a:r>
              <a:rPr kumimoji="1" lang="en-US" altLang="ko-KR" sz="1500" dirty="0" err="1">
                <a:solidFill>
                  <a:schemeClr val="tx2"/>
                </a:solidFill>
              </a:rPr>
              <a:t>usr</a:t>
            </a:r>
            <a:r>
              <a:rPr kumimoji="1" lang="en-US" altLang="ko-KR" sz="1500" dirty="0">
                <a:solidFill>
                  <a:schemeClr val="tx2"/>
                </a:solidFill>
              </a:rPr>
              <a:t>/local/</a:t>
            </a:r>
            <a:r>
              <a:rPr kumimoji="1" lang="en-US" altLang="ko-KR" sz="1500" dirty="0" err="1">
                <a:solidFill>
                  <a:schemeClr val="tx2"/>
                </a:solidFill>
              </a:rPr>
              <a:t>etc</a:t>
            </a:r>
            <a:r>
              <a:rPr kumimoji="1" lang="en-US" altLang="ko-KR" sz="1500" dirty="0">
                <a:solidFill>
                  <a:schemeClr val="tx2"/>
                </a:solidFill>
              </a:rPr>
              <a:t>/httpd/</a:t>
            </a:r>
            <a:r>
              <a:rPr kumimoji="1" lang="en-US" altLang="ko-KR" sz="1500" dirty="0" err="1">
                <a:solidFill>
                  <a:schemeClr val="tx2"/>
                </a:solidFill>
              </a:rPr>
              <a:t>cgi</a:t>
            </a:r>
            <a:r>
              <a:rPr kumimoji="1" lang="en-US" altLang="ko-KR" sz="1500" dirty="0">
                <a:solidFill>
                  <a:schemeClr val="tx2"/>
                </a:solidFill>
              </a:rPr>
              <a:t>-programs/</a:t>
            </a:r>
          </a:p>
          <a:p>
            <a:pPr lvl="4">
              <a:lnSpc>
                <a:spcPct val="104000"/>
              </a:lnSpc>
            </a:pPr>
            <a:endParaRPr kumimoji="1" lang="en-US" altLang="ko-KR" sz="15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500" dirty="0">
                <a:solidFill>
                  <a:schemeClr val="tx2"/>
                </a:solidFill>
              </a:rPr>
              <a:t>특정 확장자의 파일만 실행하도록 설정</a:t>
            </a:r>
            <a:br>
              <a:rPr kumimoji="1" lang="en-US" altLang="ko-KR" sz="1500" dirty="0">
                <a:solidFill>
                  <a:schemeClr val="tx2"/>
                </a:solidFill>
              </a:rPr>
            </a:br>
            <a:r>
              <a:rPr kumimoji="1" lang="en-US" altLang="ko-KR" sz="1500" dirty="0" err="1">
                <a:solidFill>
                  <a:schemeClr val="tx2"/>
                </a:solidFill>
              </a:rPr>
              <a:t>AddHandler</a:t>
            </a:r>
            <a:r>
              <a:rPr kumimoji="1" lang="en-US" altLang="ko-KR" sz="1500" dirty="0">
                <a:solidFill>
                  <a:schemeClr val="tx2"/>
                </a:solidFill>
              </a:rPr>
              <a:t> </a:t>
            </a:r>
            <a:r>
              <a:rPr kumimoji="1" lang="en-US" altLang="ko-KR" sz="1500" dirty="0" err="1">
                <a:solidFill>
                  <a:schemeClr val="tx2"/>
                </a:solidFill>
              </a:rPr>
              <a:t>cgi</a:t>
            </a:r>
            <a:r>
              <a:rPr kumimoji="1" lang="en-US" altLang="ko-KR" sz="1500" dirty="0">
                <a:solidFill>
                  <a:schemeClr val="tx2"/>
                </a:solidFill>
              </a:rPr>
              <a:t>-script .</a:t>
            </a:r>
            <a:r>
              <a:rPr kumimoji="1" lang="en-US" altLang="ko-KR" sz="1500" dirty="0" err="1">
                <a:solidFill>
                  <a:schemeClr val="tx2"/>
                </a:solidFill>
              </a:rPr>
              <a:t>cgi</a:t>
            </a:r>
            <a:endParaRPr kumimoji="1" lang="en-US" altLang="ko-KR" sz="15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15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500" dirty="0">
                <a:solidFill>
                  <a:schemeClr val="tx2"/>
                </a:solidFill>
              </a:rPr>
              <a:t>현재는 </a:t>
            </a:r>
            <a:r>
              <a:rPr kumimoji="1" lang="en-US" altLang="ko-KR" sz="1500" dirty="0">
                <a:solidFill>
                  <a:schemeClr val="tx2"/>
                </a:solidFill>
              </a:rPr>
              <a:t>java servlet, ASP </a:t>
            </a:r>
            <a:r>
              <a:rPr kumimoji="1" lang="ko-KR" altLang="en-US" sz="1500" dirty="0">
                <a:solidFill>
                  <a:schemeClr val="tx2"/>
                </a:solidFill>
              </a:rPr>
              <a:t>등 사용</a:t>
            </a:r>
            <a:endParaRPr kumimoji="1" lang="en-US" altLang="ko-KR" sz="1500" dirty="0">
              <a:solidFill>
                <a:schemeClr val="tx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72E1A8-B05D-FA44-9DD7-2A5312CC7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193" y="732348"/>
            <a:ext cx="6500848" cy="554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5836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5.7.4</a:t>
            </a:r>
            <a:r>
              <a:rPr kumimoji="1" lang="ko-KR" altLang="en-US" dirty="0">
                <a:solidFill>
                  <a:schemeClr val="tx2"/>
                </a:solidFill>
              </a:rPr>
              <a:t> 서버사이드 </a:t>
            </a:r>
            <a:r>
              <a:rPr kumimoji="1" lang="ko-KR" altLang="en-US" dirty="0" err="1">
                <a:solidFill>
                  <a:schemeClr val="tx2"/>
                </a:solidFill>
              </a:rPr>
              <a:t>인클루드</a:t>
            </a:r>
            <a:r>
              <a:rPr kumimoji="1" lang="en-US" altLang="ko-KR" dirty="0">
                <a:solidFill>
                  <a:schemeClr val="tx2"/>
                </a:solidFill>
              </a:rPr>
              <a:t>(Server-Side Include, SSI)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SSI</a:t>
            </a:r>
            <a:r>
              <a:rPr kumimoji="1" lang="ko-KR" altLang="en-US" dirty="0">
                <a:solidFill>
                  <a:schemeClr val="tx2"/>
                </a:solidFill>
              </a:rPr>
              <a:t>가 설정되어 있는 경우 서버는 응답을 보내기 전에 그 리소스를 처리한다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서버는 컨텐츠 내의 특별한 패턴을 변수 값이나 실행 가능한 스크립트의 출력 값으로 치환한다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94787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5.7.5</a:t>
            </a:r>
            <a:r>
              <a:rPr kumimoji="1" lang="ko-KR" altLang="en-US" dirty="0">
                <a:solidFill>
                  <a:schemeClr val="tx2"/>
                </a:solidFill>
              </a:rPr>
              <a:t> 접근 제어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웹 서버는 각각의 리소스에 접근 제어를 할당할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요청에 포함된 클라이언트 </a:t>
            </a:r>
            <a:r>
              <a:rPr kumimoji="1" lang="en-US" altLang="ko-KR" dirty="0">
                <a:solidFill>
                  <a:schemeClr val="tx2"/>
                </a:solidFill>
              </a:rPr>
              <a:t>IP</a:t>
            </a:r>
            <a:r>
              <a:rPr kumimoji="1" lang="ko-KR" altLang="en-US" dirty="0">
                <a:solidFill>
                  <a:schemeClr val="tx2"/>
                </a:solidFill>
              </a:rPr>
              <a:t>에 대해 접근을 제한하거나 혹은 비밀번호를 물어볼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0227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.6.1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TCP/IP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는 애플리케이션 계층 프로토콜이다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는 다음을 제공한다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r>
              <a:rPr kumimoji="1" lang="ko-KR" altLang="en-US" sz="1200" dirty="0">
                <a:solidFill>
                  <a:schemeClr val="tx2"/>
                </a:solidFill>
              </a:rPr>
              <a:t>오류 없는 데이터 전송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200" dirty="0">
                <a:solidFill>
                  <a:schemeClr val="tx2"/>
                </a:solidFill>
              </a:rPr>
              <a:t>순서에 맞는 전달</a:t>
            </a:r>
            <a:r>
              <a:rPr kumimoji="1" lang="en-US" altLang="ko-KR" sz="1200" dirty="0">
                <a:solidFill>
                  <a:schemeClr val="tx2"/>
                </a:solidFill>
              </a:rPr>
              <a:t>(</a:t>
            </a:r>
            <a:r>
              <a:rPr kumimoji="1" lang="ko-KR" altLang="en-US" sz="1200" dirty="0">
                <a:solidFill>
                  <a:schemeClr val="tx2"/>
                </a:solidFill>
              </a:rPr>
              <a:t>데이터는 언제나 보낸 순서대로 도착한다</a:t>
            </a:r>
            <a:r>
              <a:rPr kumimoji="1" lang="en-US" altLang="ko-KR" sz="1200" dirty="0">
                <a:solidFill>
                  <a:schemeClr val="tx2"/>
                </a:solidFill>
              </a:rPr>
              <a:t>)</a:t>
            </a:r>
          </a:p>
          <a:p>
            <a:pPr lvl="2"/>
            <a:r>
              <a:rPr kumimoji="1" lang="ko-KR" altLang="en-US" sz="1200" dirty="0">
                <a:solidFill>
                  <a:schemeClr val="tx2"/>
                </a:solidFill>
              </a:rPr>
              <a:t>조각나지 않는 데이터 스트림</a:t>
            </a:r>
            <a:r>
              <a:rPr kumimoji="1" lang="en-US" altLang="ko-KR" sz="1200" dirty="0">
                <a:solidFill>
                  <a:schemeClr val="tx2"/>
                </a:solidFill>
              </a:rPr>
              <a:t>(</a:t>
            </a:r>
            <a:r>
              <a:rPr kumimoji="1" lang="ko-KR" altLang="en-US" sz="1200" dirty="0">
                <a:solidFill>
                  <a:schemeClr val="tx2"/>
                </a:solidFill>
              </a:rPr>
              <a:t>언제든 어떤 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크기로든</a:t>
            </a:r>
            <a:r>
              <a:rPr kumimoji="1" lang="ko-KR" altLang="en-US" sz="1200" dirty="0">
                <a:solidFill>
                  <a:schemeClr val="tx2"/>
                </a:solidFill>
              </a:rPr>
              <a:t> 보낼 수 있다</a:t>
            </a:r>
            <a:r>
              <a:rPr kumimoji="1" lang="en-US" altLang="ko-KR" sz="1200" dirty="0">
                <a:solidFill>
                  <a:schemeClr val="tx2"/>
                </a:solidFill>
              </a:rPr>
              <a:t>)</a:t>
            </a:r>
          </a:p>
          <a:p>
            <a:pPr marL="0" lvl="2" indent="0">
              <a:buNone/>
            </a:pPr>
            <a:endParaRPr kumimoji="1" lang="en-US" altLang="ko-KR" sz="6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인터넷 자체가 </a:t>
            </a:r>
            <a:r>
              <a:rPr kumimoji="1" lang="en-US" altLang="ko-KR" sz="1400" dirty="0">
                <a:solidFill>
                  <a:schemeClr val="tx2"/>
                </a:solidFill>
              </a:rPr>
              <a:t>TCP/IP</a:t>
            </a:r>
            <a:r>
              <a:rPr kumimoji="1" lang="ko-KR" altLang="en-US" sz="1400" dirty="0">
                <a:solidFill>
                  <a:schemeClr val="tx2"/>
                </a:solidFill>
              </a:rPr>
              <a:t>에 기초하고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ore-KR" sz="1400" dirty="0">
                <a:solidFill>
                  <a:schemeClr val="tx2"/>
                </a:solidFill>
              </a:rPr>
              <a:t>TCP/IP</a:t>
            </a:r>
            <a:r>
              <a:rPr kumimoji="1" lang="ko-KR" altLang="en-US" sz="1400" dirty="0">
                <a:solidFill>
                  <a:schemeClr val="tx2"/>
                </a:solidFill>
              </a:rPr>
              <a:t>는 각 네트워크와 하드웨어의 특성을 숨기고 어떤 컴퓨터나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네트워크든</a:t>
            </a:r>
            <a:r>
              <a:rPr kumimoji="1" lang="ko-KR" altLang="en-US" sz="1400" dirty="0">
                <a:solidFill>
                  <a:schemeClr val="tx2"/>
                </a:solidFill>
              </a:rPr>
              <a:t> 서로 신뢰성 있는 의사소통을 할 수 있게 해주는 패킷 교환 네트워크 프로토콜이다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rgbClr val="00206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ABB976-8D92-8449-90CD-EC8903146F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49" t="8080" r="25359" b="9428"/>
          <a:stretch/>
        </p:blipFill>
        <p:spPr>
          <a:xfrm>
            <a:off x="483803" y="1864380"/>
            <a:ext cx="3309236" cy="301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0193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5.8</a:t>
            </a:r>
            <a:r>
              <a:rPr kumimoji="1" lang="ko-KR" altLang="en-US" dirty="0">
                <a:solidFill>
                  <a:schemeClr val="tx2"/>
                </a:solidFill>
              </a:rPr>
              <a:t> 단계 </a:t>
            </a:r>
            <a:r>
              <a:rPr kumimoji="1" lang="en-US" altLang="ko-KR" dirty="0">
                <a:solidFill>
                  <a:schemeClr val="tx2"/>
                </a:solidFill>
              </a:rPr>
              <a:t>5:</a:t>
            </a:r>
            <a:r>
              <a:rPr kumimoji="1" lang="ko-KR" altLang="en-US" dirty="0">
                <a:solidFill>
                  <a:schemeClr val="tx2"/>
                </a:solidFill>
              </a:rPr>
              <a:t> 응답 만들기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서버는 리소스를 식별한 후 요청 메서드로 서술되는 동작을 실행하고 응답 메시지를 반환한다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529054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5.8.1</a:t>
            </a:r>
            <a:r>
              <a:rPr kumimoji="1" lang="ko-KR" altLang="en-US" dirty="0">
                <a:solidFill>
                  <a:schemeClr val="tx2"/>
                </a:solidFill>
              </a:rPr>
              <a:t> 응답 </a:t>
            </a:r>
            <a:r>
              <a:rPr kumimoji="1" lang="ko-KR" altLang="en-US" dirty="0" err="1">
                <a:solidFill>
                  <a:schemeClr val="tx2"/>
                </a:solidFill>
              </a:rPr>
              <a:t>엔터티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트랜잭션이 응답 본문을 생성할 경우 응답 메시지와 함께 보낸다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응답 메시지에 포함되는 내용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Content-type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Content-length </a:t>
            </a:r>
            <a:r>
              <a:rPr kumimoji="1" lang="ko-KR" altLang="en-US" dirty="0">
                <a:solidFill>
                  <a:schemeClr val="tx2"/>
                </a:solidFill>
              </a:rPr>
              <a:t>헤더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본문 내용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42160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5.8.2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MIME </a:t>
            </a:r>
            <a:r>
              <a:rPr kumimoji="1" lang="ko-KR" altLang="en-US" dirty="0">
                <a:solidFill>
                  <a:schemeClr val="tx2"/>
                </a:solidFill>
              </a:rPr>
              <a:t>타입 결정하기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2711673"/>
            <a:ext cx="4419600" cy="3878311"/>
          </a:xfrm>
        </p:spPr>
        <p:txBody>
          <a:bodyPr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sz="1100" dirty="0">
                <a:solidFill>
                  <a:schemeClr val="tx2"/>
                </a:solidFill>
              </a:rPr>
              <a:t>웹 서버는 응답 본문의 </a:t>
            </a:r>
            <a:r>
              <a:rPr kumimoji="1" lang="en-US" altLang="ko-KR" sz="1100" dirty="0">
                <a:solidFill>
                  <a:schemeClr val="tx2"/>
                </a:solidFill>
              </a:rPr>
              <a:t>MIME</a:t>
            </a:r>
            <a:r>
              <a:rPr kumimoji="1" lang="ko-KR" altLang="en-US" sz="1100" dirty="0">
                <a:solidFill>
                  <a:schemeClr val="tx2"/>
                </a:solidFill>
              </a:rPr>
              <a:t> 타입을 결정해야 하는 의무가 있다</a:t>
            </a:r>
            <a:r>
              <a:rPr kumimoji="1" lang="en-US" altLang="ko-KR" sz="11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sz="1100" b="1" dirty="0" err="1">
                <a:solidFill>
                  <a:schemeClr val="tx2"/>
                </a:solidFill>
              </a:rPr>
              <a:t>mime.types</a:t>
            </a:r>
            <a:br>
              <a:rPr kumimoji="1" lang="en-US" altLang="ko-KR" sz="1100" dirty="0">
                <a:solidFill>
                  <a:schemeClr val="tx2"/>
                </a:solidFill>
              </a:rPr>
            </a:br>
            <a:r>
              <a:rPr kumimoji="1" lang="ko-KR" altLang="en-US" sz="1100" dirty="0">
                <a:solidFill>
                  <a:schemeClr val="tx2"/>
                </a:solidFill>
              </a:rPr>
              <a:t>파일 명의 </a:t>
            </a:r>
            <a:r>
              <a:rPr kumimoji="1" lang="ko-KR" altLang="en-US" sz="1100" dirty="0" err="1">
                <a:solidFill>
                  <a:schemeClr val="tx2"/>
                </a:solidFill>
              </a:rPr>
              <a:t>확장자를</a:t>
            </a:r>
            <a:r>
              <a:rPr kumimoji="1" lang="ko-KR" altLang="en-US" sz="1100" dirty="0">
                <a:solidFill>
                  <a:schemeClr val="tx2"/>
                </a:solidFill>
              </a:rPr>
              <a:t> 사용하여 </a:t>
            </a:r>
            <a:r>
              <a:rPr kumimoji="1" lang="en-US" altLang="ko-KR" sz="1100" dirty="0">
                <a:solidFill>
                  <a:schemeClr val="tx2"/>
                </a:solidFill>
              </a:rPr>
              <a:t>MIME </a:t>
            </a:r>
            <a:r>
              <a:rPr kumimoji="1" lang="ko-KR" altLang="en-US" sz="1100" dirty="0">
                <a:solidFill>
                  <a:schemeClr val="tx2"/>
                </a:solidFill>
              </a:rPr>
              <a:t>타입 결정</a:t>
            </a: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100" b="1" dirty="0">
                <a:solidFill>
                  <a:schemeClr val="tx2"/>
                </a:solidFill>
              </a:rPr>
              <a:t>매직 타이핑</a:t>
            </a:r>
            <a:r>
              <a:rPr kumimoji="1" lang="en-US" altLang="ko-KR" sz="1100" b="1" dirty="0">
                <a:solidFill>
                  <a:schemeClr val="tx2"/>
                </a:solidFill>
              </a:rPr>
              <a:t>(Magic typing)</a:t>
            </a:r>
            <a:br>
              <a:rPr kumimoji="1" lang="en-US" altLang="ko-KR" sz="1100" dirty="0">
                <a:solidFill>
                  <a:schemeClr val="tx2"/>
                </a:solidFill>
              </a:rPr>
            </a:br>
            <a:r>
              <a:rPr kumimoji="1" lang="ko-KR" altLang="en-US" sz="1100" dirty="0">
                <a:solidFill>
                  <a:schemeClr val="tx2"/>
                </a:solidFill>
              </a:rPr>
              <a:t>아파치 웹 서버는 각 파일 내용을 검사하여 매직 파일에 있는 특정 패턴을 찾는다</a:t>
            </a:r>
            <a:r>
              <a:rPr kumimoji="1" lang="en-US" altLang="ko-KR" sz="11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100" b="1" dirty="0">
                <a:solidFill>
                  <a:schemeClr val="tx2"/>
                </a:solidFill>
              </a:rPr>
              <a:t>유형 명시</a:t>
            </a:r>
            <a:r>
              <a:rPr kumimoji="1" lang="en-US" altLang="ko-KR" sz="1100" b="1" dirty="0">
                <a:solidFill>
                  <a:schemeClr val="tx2"/>
                </a:solidFill>
              </a:rPr>
              <a:t>(Explicit typing)</a:t>
            </a:r>
            <a:br>
              <a:rPr kumimoji="1" lang="en-US" altLang="ko-KR" sz="1100" dirty="0">
                <a:solidFill>
                  <a:schemeClr val="tx2"/>
                </a:solidFill>
              </a:rPr>
            </a:br>
            <a:r>
              <a:rPr kumimoji="1" lang="ko-KR" altLang="en-US" sz="1100" dirty="0">
                <a:solidFill>
                  <a:schemeClr val="tx2"/>
                </a:solidFill>
              </a:rPr>
              <a:t>특정 파일이나 디렉토리 내의 파일들이 동일한 </a:t>
            </a:r>
            <a:r>
              <a:rPr kumimoji="1" lang="en-US" altLang="ko-KR" sz="1100" dirty="0">
                <a:solidFill>
                  <a:schemeClr val="tx2"/>
                </a:solidFill>
              </a:rPr>
              <a:t>MIME </a:t>
            </a:r>
            <a:r>
              <a:rPr kumimoji="1" lang="ko-KR" altLang="en-US" sz="1100" dirty="0">
                <a:solidFill>
                  <a:schemeClr val="tx2"/>
                </a:solidFill>
              </a:rPr>
              <a:t>타입을 갖도록 설정</a:t>
            </a: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100" b="1" dirty="0">
                <a:solidFill>
                  <a:schemeClr val="tx2"/>
                </a:solidFill>
              </a:rPr>
              <a:t>유형 협상</a:t>
            </a:r>
            <a:br>
              <a:rPr kumimoji="1" lang="en-US" altLang="ko-KR" sz="1100" dirty="0">
                <a:solidFill>
                  <a:schemeClr val="tx2"/>
                </a:solidFill>
              </a:rPr>
            </a:br>
            <a:r>
              <a:rPr kumimoji="1" lang="ko-KR" altLang="en-US" sz="1100" dirty="0">
                <a:solidFill>
                  <a:schemeClr val="tx2"/>
                </a:solidFill>
              </a:rPr>
              <a:t>한 리소스가 여러 종류의 문서 형식에 속하도록 설정하고 사용자와의 협상 과정을 통해 </a:t>
            </a:r>
            <a:r>
              <a:rPr kumimoji="1" lang="en-US" altLang="ko-KR" sz="1100" dirty="0">
                <a:solidFill>
                  <a:schemeClr val="tx2"/>
                </a:solidFill>
              </a:rPr>
              <a:t>MIME </a:t>
            </a:r>
            <a:r>
              <a:rPr kumimoji="1" lang="ko-KR" altLang="en-US" sz="1100" dirty="0">
                <a:solidFill>
                  <a:schemeClr val="tx2"/>
                </a:solidFill>
              </a:rPr>
              <a:t>타입을 결정하도록 설정</a:t>
            </a:r>
            <a:endParaRPr kumimoji="1" lang="en-US" altLang="ko-KR" sz="1100" dirty="0">
              <a:solidFill>
                <a:schemeClr val="tx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AAA9E1-8A60-FD4C-BF2C-80AB51754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1600539"/>
            <a:ext cx="6795701" cy="380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03894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5.8.3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리다이렉션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 fontScale="92500" lnSpcReduction="20000"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성공 메시지 대신 </a:t>
            </a:r>
            <a:r>
              <a:rPr kumimoji="1" lang="ko-KR" altLang="en-US" dirty="0" err="1">
                <a:solidFill>
                  <a:schemeClr val="tx2"/>
                </a:solidFill>
              </a:rPr>
              <a:t>리다이렉션</a:t>
            </a:r>
            <a:r>
              <a:rPr kumimoji="1" lang="ko-KR" altLang="en-US" dirty="0">
                <a:solidFill>
                  <a:schemeClr val="tx2"/>
                </a:solidFill>
              </a:rPr>
              <a:t> 응답을 반환하기도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영구히 리소스가 옮겨진 경우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리소스의 위치가 옮겨졌거나 이름이 </a:t>
            </a:r>
            <a:r>
              <a:rPr kumimoji="1" lang="ko-KR" altLang="en-US" dirty="0" err="1">
                <a:solidFill>
                  <a:schemeClr val="tx2"/>
                </a:solidFill>
              </a:rPr>
              <a:t>바뀐경우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301 Moved </a:t>
            </a:r>
            <a:r>
              <a:rPr kumimoji="1" lang="en-US" altLang="ko-KR" dirty="0" err="1">
                <a:solidFill>
                  <a:schemeClr val="tx2"/>
                </a:solidFill>
              </a:rPr>
              <a:t>Permanantly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임시로 리소스가 옮겨진 경우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위치나 이름이 임시로 변경된 경우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303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See Other, 307 Temporary Redirect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b="1" dirty="0">
                <a:solidFill>
                  <a:schemeClr val="tx2"/>
                </a:solidFill>
              </a:rPr>
              <a:t>URL</a:t>
            </a:r>
            <a:r>
              <a:rPr kumimoji="1" lang="ko-KR" altLang="en-US" b="1" dirty="0">
                <a:solidFill>
                  <a:schemeClr val="tx2"/>
                </a:solidFill>
              </a:rPr>
              <a:t> 증강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문맥 정보를 포함시키기 위해 </a:t>
            </a:r>
            <a:r>
              <a:rPr kumimoji="1" lang="ko-KR" altLang="en-US" dirty="0" err="1">
                <a:solidFill>
                  <a:schemeClr val="tx2"/>
                </a:solidFill>
              </a:rPr>
              <a:t>재작성</a:t>
            </a:r>
            <a:r>
              <a:rPr kumimoji="1" lang="ko-KR" altLang="en-US" dirty="0">
                <a:solidFill>
                  <a:schemeClr val="tx2"/>
                </a:solidFill>
              </a:rPr>
              <a:t> 된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로 </a:t>
            </a:r>
            <a:r>
              <a:rPr kumimoji="1" lang="ko-KR" altLang="en-US" dirty="0" err="1">
                <a:solidFill>
                  <a:schemeClr val="tx2"/>
                </a:solidFill>
              </a:rPr>
              <a:t>리다이렉트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트랜잭션 간 상태를 유지하는 유용한 방법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303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See Other, 307 Temporary Redirect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부하 균형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과부하가 걸린 서버가 부하가 덜한 서버로 </a:t>
            </a:r>
            <a:r>
              <a:rPr kumimoji="1" lang="ko-KR" altLang="en-US" dirty="0" err="1">
                <a:solidFill>
                  <a:schemeClr val="tx2"/>
                </a:solidFill>
              </a:rPr>
              <a:t>리다이렉트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303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See Other, 307 Temporary Redirect</a:t>
            </a:r>
          </a:p>
          <a:p>
            <a:pPr lvl="4">
              <a:lnSpc>
                <a:spcPct val="104000"/>
              </a:lnSpc>
            </a:pPr>
            <a:endParaRPr kumimoji="1" lang="en-US" altLang="ko-KR" b="1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친밀한 다른 서버가 있을 때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요청한 클라이언트의 정보를 가지고 있는 다른 서버로 </a:t>
            </a:r>
            <a:r>
              <a:rPr kumimoji="1" lang="ko-KR" altLang="en-US" dirty="0" err="1">
                <a:solidFill>
                  <a:schemeClr val="tx2"/>
                </a:solidFill>
              </a:rPr>
              <a:t>리다이렉트</a:t>
            </a:r>
            <a:r>
              <a:rPr kumimoji="1" lang="en-US" altLang="ko-KR" dirty="0">
                <a:solidFill>
                  <a:schemeClr val="tx2"/>
                </a:solidFill>
              </a:rPr>
              <a:t>. 303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See Other, 307 Temporary Redirect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디렉토리 이름 정규화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의 끝에 </a:t>
            </a:r>
            <a:r>
              <a:rPr kumimoji="1" lang="en-US" altLang="ko-KR" dirty="0">
                <a:solidFill>
                  <a:schemeClr val="tx2"/>
                </a:solidFill>
              </a:rPr>
              <a:t>/</a:t>
            </a:r>
            <a:r>
              <a:rPr kumimoji="1" lang="ko-KR" altLang="en-US" dirty="0">
                <a:solidFill>
                  <a:schemeClr val="tx2"/>
                </a:solidFill>
              </a:rPr>
              <a:t>가 빠진 경우 </a:t>
            </a:r>
            <a:r>
              <a:rPr kumimoji="1" lang="ko-KR" altLang="en-US" dirty="0" err="1">
                <a:solidFill>
                  <a:schemeClr val="tx2"/>
                </a:solidFill>
              </a:rPr>
              <a:t>상대경로에</a:t>
            </a:r>
            <a:r>
              <a:rPr kumimoji="1" lang="ko-KR" altLang="en-US" dirty="0">
                <a:solidFill>
                  <a:schemeClr val="tx2"/>
                </a:solidFill>
              </a:rPr>
              <a:t> 문제가 있을 수 있어 자동으로 </a:t>
            </a:r>
            <a:r>
              <a:rPr kumimoji="1" lang="en-US" altLang="ko-KR" dirty="0">
                <a:solidFill>
                  <a:schemeClr val="tx2"/>
                </a:solidFill>
              </a:rPr>
              <a:t>/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붙여 </a:t>
            </a:r>
            <a:r>
              <a:rPr kumimoji="1" lang="ko-KR" altLang="en-US" dirty="0" err="1">
                <a:solidFill>
                  <a:schemeClr val="tx2"/>
                </a:solidFill>
              </a:rPr>
              <a:t>리다이렉트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67976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5.9</a:t>
            </a:r>
            <a:r>
              <a:rPr kumimoji="1" lang="ko-KR" altLang="en-US" dirty="0">
                <a:solidFill>
                  <a:schemeClr val="tx2"/>
                </a:solidFill>
              </a:rPr>
              <a:t> 단계 </a:t>
            </a:r>
            <a:r>
              <a:rPr kumimoji="1" lang="en-US" altLang="ko-KR" dirty="0">
                <a:solidFill>
                  <a:schemeClr val="tx2"/>
                </a:solidFill>
              </a:rPr>
              <a:t>6:</a:t>
            </a:r>
            <a:r>
              <a:rPr kumimoji="1" lang="ko-KR" altLang="en-US" dirty="0">
                <a:solidFill>
                  <a:schemeClr val="tx2"/>
                </a:solidFill>
              </a:rPr>
              <a:t> 응답 보내기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커넥션들의 상태를 지속적으로 감시해야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지속적인 커넥션의 경우 서버가 </a:t>
            </a:r>
            <a:r>
              <a:rPr kumimoji="1" lang="en-US" altLang="ko-KR" dirty="0">
                <a:solidFill>
                  <a:schemeClr val="tx2"/>
                </a:solidFill>
              </a:rPr>
              <a:t>Content-length </a:t>
            </a:r>
            <a:r>
              <a:rPr kumimoji="1" lang="ko-KR" altLang="en-US" dirty="0">
                <a:solidFill>
                  <a:schemeClr val="tx2"/>
                </a:solidFill>
              </a:rPr>
              <a:t>헤더를 바르게 계산하기 위해 특별한 주의를 필요로 하는 경우나 클라이언트가 언제 끝나는지 알 수 없는 경우 커넥션을 열린 상태로 유지한다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470466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5.10</a:t>
            </a:r>
            <a:r>
              <a:rPr kumimoji="1" lang="ko-KR" altLang="en-US" dirty="0">
                <a:solidFill>
                  <a:schemeClr val="tx2"/>
                </a:solidFill>
              </a:rPr>
              <a:t> 단계 </a:t>
            </a:r>
            <a:r>
              <a:rPr kumimoji="1" lang="en-US" altLang="ko-KR" dirty="0">
                <a:solidFill>
                  <a:schemeClr val="tx2"/>
                </a:solidFill>
              </a:rPr>
              <a:t>7:</a:t>
            </a:r>
            <a:r>
              <a:rPr kumimoji="1" lang="ko-KR" altLang="en-US" dirty="0">
                <a:solidFill>
                  <a:schemeClr val="tx2"/>
                </a:solidFill>
              </a:rPr>
              <a:t> 로깅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트랜잭션이 완료되면 웹 서버는 처리한 내용을 로그파일에 저장한다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255870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5.11</a:t>
            </a:r>
            <a:r>
              <a:rPr kumimoji="1" lang="ko-KR" altLang="en-US" dirty="0">
                <a:solidFill>
                  <a:schemeClr val="tx2"/>
                </a:solidFill>
              </a:rPr>
              <a:t> 추가 정보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  <a:hlinkClick r:id="rId2"/>
              </a:rPr>
              <a:t>http://www.w3c.org/Jigsaw/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  <a:hlinkClick r:id="rId3"/>
              </a:rPr>
              <a:t>http://www.ietf.org/rfc/rfc1413.txt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520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ectangle 192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6" name="Freeform: Shape 225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92" name="Rectangle 291">
            <a:extLst>
              <a:ext uri="{FF2B5EF4-FFF2-40B4-BE49-F238E27FC236}">
                <a16:creationId xmlns:a16="http://schemas.microsoft.com/office/drawing/2014/main" id="{BD171828-588A-47D6-A2EB-80F1A1E50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6" name="Right Triangle 295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Freeform: Shape 297">
            <a:extLst>
              <a:ext uri="{FF2B5EF4-FFF2-40B4-BE49-F238E27FC236}">
                <a16:creationId xmlns:a16="http://schemas.microsoft.com/office/drawing/2014/main" id="{C2F991D5-67E9-4AB4-812B-D031F57AC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78228" y="-1"/>
            <a:ext cx="4343876" cy="1319545"/>
          </a:xfrm>
          <a:custGeom>
            <a:avLst/>
            <a:gdLst>
              <a:gd name="connsiteX0" fmla="*/ 0 w 4343876"/>
              <a:gd name="connsiteY0" fmla="*/ 0 h 1319545"/>
              <a:gd name="connsiteX1" fmla="*/ 998131 w 4343876"/>
              <a:gd name="connsiteY1" fmla="*/ 0 h 1319545"/>
              <a:gd name="connsiteX2" fmla="*/ 1019043 w 4343876"/>
              <a:gd name="connsiteY2" fmla="*/ 23009 h 1319545"/>
              <a:gd name="connsiteX3" fmla="*/ 2171937 w 4343876"/>
              <a:gd name="connsiteY3" fmla="*/ 500553 h 1319545"/>
              <a:gd name="connsiteX4" fmla="*/ 3324831 w 4343876"/>
              <a:gd name="connsiteY4" fmla="*/ 23009 h 1319545"/>
              <a:gd name="connsiteX5" fmla="*/ 3345743 w 4343876"/>
              <a:gd name="connsiteY5" fmla="*/ 0 h 1319545"/>
              <a:gd name="connsiteX6" fmla="*/ 4343876 w 4343876"/>
              <a:gd name="connsiteY6" fmla="*/ 0 h 1319545"/>
              <a:gd name="connsiteX7" fmla="*/ 4325735 w 4343876"/>
              <a:gd name="connsiteY7" fmla="*/ 37659 h 1319545"/>
              <a:gd name="connsiteX8" fmla="*/ 2171938 w 4343876"/>
              <a:gd name="connsiteY8" fmla="*/ 1319545 h 1319545"/>
              <a:gd name="connsiteX9" fmla="*/ 18141 w 4343876"/>
              <a:gd name="connsiteY9" fmla="*/ 37659 h 131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43876" h="1319545">
                <a:moveTo>
                  <a:pt x="0" y="0"/>
                </a:moveTo>
                <a:lnTo>
                  <a:pt x="998131" y="0"/>
                </a:lnTo>
                <a:lnTo>
                  <a:pt x="1019043" y="23009"/>
                </a:lnTo>
                <a:cubicBezTo>
                  <a:pt x="1314094" y="318060"/>
                  <a:pt x="1721704" y="500553"/>
                  <a:pt x="2171937" y="500553"/>
                </a:cubicBezTo>
                <a:cubicBezTo>
                  <a:pt x="2622170" y="500553"/>
                  <a:pt x="3029780" y="318060"/>
                  <a:pt x="3324831" y="23009"/>
                </a:cubicBezTo>
                <a:lnTo>
                  <a:pt x="3345743" y="0"/>
                </a:lnTo>
                <a:lnTo>
                  <a:pt x="4343876" y="0"/>
                </a:lnTo>
                <a:lnTo>
                  <a:pt x="4325735" y="37659"/>
                </a:lnTo>
                <a:cubicBezTo>
                  <a:pt x="3910950" y="801208"/>
                  <a:pt x="3101976" y="1319545"/>
                  <a:pt x="2171938" y="1319545"/>
                </a:cubicBezTo>
                <a:cubicBezTo>
                  <a:pt x="1241900" y="1319545"/>
                  <a:pt x="432926" y="801208"/>
                  <a:pt x="18141" y="37659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0" name="Freeform: Shape 299">
            <a:extLst>
              <a:ext uri="{FF2B5EF4-FFF2-40B4-BE49-F238E27FC236}">
                <a16:creationId xmlns:a16="http://schemas.microsoft.com/office/drawing/2014/main" id="{96D6B74B-7A1B-4F67-B350-FF989FCE9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113576"/>
            <a:ext cx="2863499" cy="1744424"/>
          </a:xfrm>
          <a:custGeom>
            <a:avLst/>
            <a:gdLst>
              <a:gd name="connsiteX0" fmla="*/ 518179 w 2863499"/>
              <a:gd name="connsiteY0" fmla="*/ 0 h 1744424"/>
              <a:gd name="connsiteX1" fmla="*/ 2857488 w 2863499"/>
              <a:gd name="connsiteY1" fmla="*/ 1721045 h 1744424"/>
              <a:gd name="connsiteX2" fmla="*/ 2863499 w 2863499"/>
              <a:gd name="connsiteY2" fmla="*/ 1744424 h 1744424"/>
              <a:gd name="connsiteX3" fmla="*/ 1986591 w 2863499"/>
              <a:gd name="connsiteY3" fmla="*/ 1744424 h 1744424"/>
              <a:gd name="connsiteX4" fmla="*/ 1951831 w 2863499"/>
              <a:gd name="connsiteY4" fmla="*/ 1672267 h 1744424"/>
              <a:gd name="connsiteX5" fmla="*/ 518178 w 2863499"/>
              <a:gd name="connsiteY5" fmla="*/ 818992 h 1744424"/>
              <a:gd name="connsiteX6" fmla="*/ 33336 w 2863499"/>
              <a:gd name="connsiteY6" fmla="*/ 892293 h 1744424"/>
              <a:gd name="connsiteX7" fmla="*/ 0 w 2863499"/>
              <a:gd name="connsiteY7" fmla="*/ 904495 h 1744424"/>
              <a:gd name="connsiteX8" fmla="*/ 0 w 2863499"/>
              <a:gd name="connsiteY8" fmla="*/ 56072 h 1744424"/>
              <a:gd name="connsiteX9" fmla="*/ 24534 w 2863499"/>
              <a:gd name="connsiteY9" fmla="*/ 49764 h 1744424"/>
              <a:gd name="connsiteX10" fmla="*/ 518179 w 2863499"/>
              <a:gd name="connsiteY10" fmla="*/ 0 h 174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3499" h="1744424">
                <a:moveTo>
                  <a:pt x="518179" y="0"/>
                </a:moveTo>
                <a:cubicBezTo>
                  <a:pt x="1617315" y="0"/>
                  <a:pt x="2547362" y="723959"/>
                  <a:pt x="2857488" y="1721045"/>
                </a:cubicBezTo>
                <a:lnTo>
                  <a:pt x="2863499" y="1744424"/>
                </a:lnTo>
                <a:lnTo>
                  <a:pt x="1986591" y="1744424"/>
                </a:lnTo>
                <a:lnTo>
                  <a:pt x="1951831" y="1672267"/>
                </a:lnTo>
                <a:cubicBezTo>
                  <a:pt x="1675734" y="1164018"/>
                  <a:pt x="1137249" y="818992"/>
                  <a:pt x="518178" y="818992"/>
                </a:cubicBezTo>
                <a:cubicBezTo>
                  <a:pt x="349341" y="818992"/>
                  <a:pt x="186497" y="844655"/>
                  <a:pt x="33336" y="892293"/>
                </a:cubicBezTo>
                <a:lnTo>
                  <a:pt x="0" y="904495"/>
                </a:lnTo>
                <a:lnTo>
                  <a:pt x="0" y="56072"/>
                </a:lnTo>
                <a:lnTo>
                  <a:pt x="24534" y="49764"/>
                </a:lnTo>
                <a:cubicBezTo>
                  <a:pt x="183986" y="17135"/>
                  <a:pt x="349081" y="0"/>
                  <a:pt x="518179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881DCFA-4992-9B48-8B1F-DFAC0806C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2" y="715279"/>
            <a:ext cx="10733204" cy="279957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ore-KR" sz="5400" dirty="0"/>
              <a:t>1</a:t>
            </a:r>
            <a:r>
              <a:rPr kumimoji="1" lang="ko-KR" altLang="en-US" sz="5400" dirty="0"/>
              <a:t>부 </a:t>
            </a:r>
            <a:r>
              <a:rPr kumimoji="1" lang="en-US" altLang="ko-KR" sz="5400" dirty="0"/>
              <a:t>HTTP: </a:t>
            </a:r>
            <a:r>
              <a:rPr kumimoji="1" lang="ko-KR" altLang="en-US" sz="5400" dirty="0"/>
              <a:t>웹의 기초</a:t>
            </a:r>
            <a:endParaRPr kumimoji="1" lang="en-US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273235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.6.2</a:t>
            </a:r>
            <a:r>
              <a:rPr kumimoji="1" lang="ko-KR" altLang="en-US" dirty="0">
                <a:solidFill>
                  <a:schemeClr val="tx2"/>
                </a:solidFill>
              </a:rPr>
              <a:t> 접속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IP </a:t>
            </a:r>
            <a:r>
              <a:rPr kumimoji="1" lang="ko-KR" altLang="en-US" dirty="0">
                <a:solidFill>
                  <a:schemeClr val="tx2"/>
                </a:solidFill>
              </a:rPr>
              <a:t>주소 그리고 포트 번호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메시지 전송 이전에 인터넷 프로토콜</a:t>
            </a:r>
            <a:r>
              <a:rPr kumimoji="1" lang="en-US" altLang="ko-KR" sz="1400" dirty="0">
                <a:solidFill>
                  <a:schemeClr val="tx2"/>
                </a:solidFill>
              </a:rPr>
              <a:t>(Internet Protocol, IP)</a:t>
            </a:r>
            <a:r>
              <a:rPr kumimoji="1" lang="ko-KR" altLang="en-US" sz="1400" dirty="0">
                <a:solidFill>
                  <a:schemeClr val="tx2"/>
                </a:solidFill>
              </a:rPr>
              <a:t> 주소와 포트번호를 사용해 클라이언트와 서버 사이에 </a:t>
            </a:r>
            <a:r>
              <a:rPr kumimoji="1" lang="en-US" altLang="ko-KR" sz="1400" dirty="0">
                <a:solidFill>
                  <a:schemeClr val="tx2"/>
                </a:solidFill>
              </a:rPr>
              <a:t>TCP/IP</a:t>
            </a:r>
            <a:r>
              <a:rPr kumimoji="1" lang="ko-KR" altLang="en-US" sz="1400" dirty="0">
                <a:solidFill>
                  <a:schemeClr val="tx2"/>
                </a:solidFill>
              </a:rPr>
              <a:t> 커넥션을 맺어야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연결을 위해서는 서버의 </a:t>
            </a:r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>
                <a:solidFill>
                  <a:schemeClr val="tx2"/>
                </a:solidFill>
              </a:rPr>
              <a:t>주소와 그 서버에서 실행 중인 프로그램이 사용 중인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포트번호가</a:t>
            </a:r>
            <a:r>
              <a:rPr kumimoji="1" lang="ko-KR" altLang="en-US" sz="1400" dirty="0">
                <a:solidFill>
                  <a:schemeClr val="tx2"/>
                </a:solidFill>
              </a:rPr>
              <a:t> 필요하다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marL="0" lvl="2" indent="0">
              <a:buNone/>
            </a:pPr>
            <a:endParaRPr kumimoji="1" lang="en-US" altLang="ko-KR" sz="6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이용하여 </a:t>
            </a:r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>
                <a:solidFill>
                  <a:schemeClr val="tx2"/>
                </a:solidFill>
              </a:rPr>
              <a:t>주소와 포트번호를 알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호스트명이나 도메인 이름은 </a:t>
            </a:r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>
                <a:solidFill>
                  <a:schemeClr val="tx2"/>
                </a:solidFill>
              </a:rPr>
              <a:t>주소에 대한 이해하기 쉬운 별명이다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호스트명이나 도메인 이름은 도메인 이름 서비스</a:t>
            </a:r>
            <a:r>
              <a:rPr kumimoji="1" lang="en-US" altLang="ko-KR" sz="1400" dirty="0">
                <a:solidFill>
                  <a:schemeClr val="tx2"/>
                </a:solidFill>
              </a:rPr>
              <a:t>(Domain Name Service, DNS)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400" dirty="0">
                <a:solidFill>
                  <a:schemeClr val="tx2"/>
                </a:solidFill>
              </a:rPr>
              <a:t> 통해 쉽게 </a:t>
            </a:r>
            <a:r>
              <a:rPr kumimoji="1" lang="en-US" altLang="ko-KR" sz="1400" dirty="0">
                <a:solidFill>
                  <a:schemeClr val="tx2"/>
                </a:solidFill>
              </a:rPr>
              <a:t>IP</a:t>
            </a:r>
            <a:r>
              <a:rPr kumimoji="1" lang="ko-KR" altLang="en-US" sz="1400" dirty="0">
                <a:solidFill>
                  <a:schemeClr val="tx2"/>
                </a:solidFill>
              </a:rPr>
              <a:t>로 변환될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rgbClr val="00206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320894-2599-C840-A23B-C9B03F6621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0" t="2262" r="12135"/>
          <a:stretch/>
        </p:blipFill>
        <p:spPr>
          <a:xfrm>
            <a:off x="630195" y="2832400"/>
            <a:ext cx="3960937" cy="382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98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.6.3</a:t>
            </a:r>
            <a:r>
              <a:rPr kumimoji="1" lang="ko-KR" altLang="en-US" dirty="0">
                <a:solidFill>
                  <a:schemeClr val="tx2"/>
                </a:solidFill>
              </a:rPr>
              <a:t> 텔넷</a:t>
            </a:r>
            <a:r>
              <a:rPr kumimoji="1" lang="en-US" altLang="ko-KR" dirty="0">
                <a:solidFill>
                  <a:schemeClr val="tx2"/>
                </a:solidFill>
              </a:rPr>
              <a:t>(Telnet)</a:t>
            </a:r>
            <a:r>
              <a:rPr kumimoji="1" lang="ko-KR" altLang="en-US" dirty="0">
                <a:solidFill>
                  <a:schemeClr val="tx2"/>
                </a:solidFill>
              </a:rPr>
              <a:t>을 이용한 실제 예제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$ telnet </a:t>
            </a:r>
            <a:r>
              <a:rPr kumimoji="1" lang="en-US" altLang="ko-KR" sz="1400" dirty="0">
                <a:solidFill>
                  <a:schemeClr val="tx2"/>
                </a:solidFill>
                <a:hlinkClick r:id="rId2"/>
              </a:rPr>
              <a:t>www.joes-hardware.com</a:t>
            </a:r>
            <a:r>
              <a:rPr kumimoji="1" lang="en-US" altLang="ko-KR" sz="1400" dirty="0">
                <a:solidFill>
                  <a:schemeClr val="tx2"/>
                </a:solidFill>
              </a:rPr>
              <a:t> 80 </a:t>
            </a:r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7411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.7</a:t>
            </a:r>
            <a:r>
              <a:rPr kumimoji="1" lang="ko-KR" altLang="en-US" dirty="0">
                <a:solidFill>
                  <a:schemeClr val="tx2"/>
                </a:solidFill>
              </a:rPr>
              <a:t> 프로토콜 버전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 fontScale="70000" lnSpcReduction="2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HTTP/0.9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1991</a:t>
            </a:r>
            <a:r>
              <a:rPr kumimoji="1" lang="ko-KR" altLang="en-US" dirty="0">
                <a:solidFill>
                  <a:schemeClr val="tx2"/>
                </a:solidFill>
              </a:rPr>
              <a:t>년 발표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GET</a:t>
            </a:r>
            <a:r>
              <a:rPr kumimoji="1" lang="ko-KR" altLang="en-US" dirty="0">
                <a:solidFill>
                  <a:schemeClr val="tx2"/>
                </a:solidFill>
              </a:rPr>
              <a:t> 메서드만 지원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</a:rPr>
              <a:t>HTTP/1.0 : </a:t>
            </a:r>
            <a:r>
              <a:rPr kumimoji="1" lang="ko-KR" altLang="en-US" dirty="0">
                <a:solidFill>
                  <a:schemeClr val="tx2"/>
                </a:solidFill>
              </a:rPr>
              <a:t>처음으로 널리 쓰이기 시작한 버전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버전 번호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헤더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추가 메서드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멀티미디어 객체 처리 추가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</a:rPr>
              <a:t>HTTP/1.0+ : </a:t>
            </a:r>
            <a:r>
              <a:rPr kumimoji="1" lang="ko-KR" altLang="en-US" dirty="0">
                <a:solidFill>
                  <a:schemeClr val="tx2"/>
                </a:solidFill>
              </a:rPr>
              <a:t>확장된 버전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</a:rPr>
              <a:t>HTTP/1.1 : </a:t>
            </a:r>
            <a:r>
              <a:rPr kumimoji="1" lang="ko-KR" altLang="en-US" dirty="0">
                <a:solidFill>
                  <a:schemeClr val="tx2"/>
                </a:solidFill>
              </a:rPr>
              <a:t>설계의 구조적 결함 교정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두드러진 성능 최적화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잘못된 기능 제거에 집중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현재의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버전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</a:rPr>
              <a:t>HTTP/2.0 : HTTP/1.1</a:t>
            </a:r>
            <a:r>
              <a:rPr kumimoji="1" lang="ko-KR" altLang="en-US" dirty="0">
                <a:solidFill>
                  <a:schemeClr val="tx2"/>
                </a:solidFill>
              </a:rPr>
              <a:t>의 성능 문제를 개선하기 위해 구글의 </a:t>
            </a:r>
            <a:r>
              <a:rPr kumimoji="1" lang="en-US" altLang="ko-KR" dirty="0">
                <a:solidFill>
                  <a:schemeClr val="tx2"/>
                </a:solidFill>
              </a:rPr>
              <a:t>SPDY</a:t>
            </a:r>
            <a:r>
              <a:rPr kumimoji="1" lang="ko-KR" altLang="en-US" dirty="0">
                <a:solidFill>
                  <a:schemeClr val="tx2"/>
                </a:solidFill>
              </a:rPr>
              <a:t> 프로토콜 기반으로 설계가 진행 중 현재 </a:t>
            </a:r>
            <a:r>
              <a:rPr kumimoji="1" lang="en-US" altLang="ko-KR" dirty="0">
                <a:solidFill>
                  <a:schemeClr val="tx2"/>
                </a:solidFill>
              </a:rPr>
              <a:t>1.1</a:t>
            </a:r>
            <a:r>
              <a:rPr kumimoji="1" lang="ko-KR" altLang="en-US" dirty="0">
                <a:solidFill>
                  <a:schemeClr val="tx2"/>
                </a:solidFill>
              </a:rPr>
              <a:t>을 대체하는 중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640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.8</a:t>
            </a:r>
            <a:r>
              <a:rPr kumimoji="1" lang="ko-KR" altLang="en-US" dirty="0">
                <a:solidFill>
                  <a:schemeClr val="tx2"/>
                </a:solidFill>
              </a:rPr>
              <a:t> 웹의 구성 요소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 fontScale="85000" lnSpcReduction="2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Proxy : </a:t>
            </a:r>
            <a:r>
              <a:rPr kumimoji="1" lang="ko-KR" altLang="en-US" dirty="0">
                <a:solidFill>
                  <a:schemeClr val="tx2"/>
                </a:solidFill>
              </a:rPr>
              <a:t>클라이언트와 서버 사이에 위치한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중개자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</a:rPr>
              <a:t>Cache : </a:t>
            </a:r>
            <a:r>
              <a:rPr kumimoji="1" lang="ko-KR" altLang="en-US" dirty="0">
                <a:solidFill>
                  <a:schemeClr val="tx2"/>
                </a:solidFill>
              </a:rPr>
              <a:t>속도 향상을 위해 많이 찾는 </a:t>
            </a:r>
            <a:r>
              <a:rPr kumimoji="1" lang="ko-KR" altLang="en-US" dirty="0" err="1">
                <a:solidFill>
                  <a:schemeClr val="tx2"/>
                </a:solidFill>
              </a:rPr>
              <a:t>웹페이지를</a:t>
            </a:r>
            <a:r>
              <a:rPr kumimoji="1" lang="ko-KR" altLang="en-US" dirty="0">
                <a:solidFill>
                  <a:schemeClr val="tx2"/>
                </a:solidFill>
              </a:rPr>
              <a:t> 클라이언트 가까이에 보관하는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창고</a:t>
            </a:r>
            <a:r>
              <a:rPr kumimoji="1" lang="en-US" altLang="ko-KR" dirty="0">
                <a:solidFill>
                  <a:schemeClr val="tx2"/>
                </a:solidFill>
              </a:rPr>
              <a:t> 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</a:rPr>
              <a:t>Gateway : </a:t>
            </a:r>
            <a:r>
              <a:rPr kumimoji="1" lang="ko-KR" altLang="en-US" dirty="0">
                <a:solidFill>
                  <a:schemeClr val="tx2"/>
                </a:solidFill>
              </a:rPr>
              <a:t>다른 애플리케이션과 연결된 특별한 웹 서버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터널 </a:t>
            </a:r>
            <a:r>
              <a:rPr kumimoji="1" lang="en-US" altLang="ko-KR" dirty="0">
                <a:solidFill>
                  <a:schemeClr val="tx2"/>
                </a:solidFill>
              </a:rPr>
              <a:t>: </a:t>
            </a:r>
            <a:r>
              <a:rPr kumimoji="1" lang="ko-KR" altLang="en-US" dirty="0">
                <a:solidFill>
                  <a:schemeClr val="tx2"/>
                </a:solidFill>
              </a:rPr>
              <a:t>단순히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통신을 전달하기만 하는 특별한 </a:t>
            </a:r>
            <a:r>
              <a:rPr kumimoji="1" lang="en-US" altLang="ko-KR" dirty="0">
                <a:solidFill>
                  <a:schemeClr val="tx2"/>
                </a:solidFill>
              </a:rPr>
              <a:t>proxy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</a:rPr>
              <a:t>Agent : </a:t>
            </a:r>
            <a:r>
              <a:rPr kumimoji="1" lang="ko-KR" altLang="en-US" dirty="0">
                <a:solidFill>
                  <a:schemeClr val="tx2"/>
                </a:solidFill>
              </a:rPr>
              <a:t>자동화된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요청을 만드는 </a:t>
            </a:r>
            <a:r>
              <a:rPr kumimoji="1" lang="ko-KR" altLang="en-US" dirty="0" err="1">
                <a:solidFill>
                  <a:schemeClr val="tx2"/>
                </a:solidFill>
              </a:rPr>
              <a:t>준지능적</a:t>
            </a:r>
            <a:r>
              <a:rPr kumimoji="1" lang="ko-KR" altLang="en-US" dirty="0">
                <a:solidFill>
                  <a:schemeClr val="tx2"/>
                </a:solidFill>
              </a:rPr>
              <a:t> 웹 클라이언트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659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.8.1Proxy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웹 보안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애플리케이션 통합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성능 최적화를 위한 중요한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구성용소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클라이언트에서 요청을 받아 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ko-KR" altLang="en-US" sz="1400" dirty="0">
                <a:solidFill>
                  <a:schemeClr val="tx2"/>
                </a:solidFill>
              </a:rPr>
              <a:t>대체로 요청을 수정하여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  <a:r>
              <a:rPr kumimoji="1" lang="ko-KR" altLang="en-US" sz="1400" dirty="0">
                <a:solidFill>
                  <a:schemeClr val="tx2"/>
                </a:solidFill>
              </a:rPr>
              <a:t> 서버로 전달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주로 보안을 위해 사용됨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요청과 응답을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필터링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rgbClr val="00206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EDBA84-DFDD-474A-83A3-25130EE39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660" y="3702587"/>
            <a:ext cx="77089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84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.8.2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Cache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클라이언트에서 자주 찾는 문서의 사본을 저장하는 특별한 종류의 </a:t>
            </a:r>
            <a:r>
              <a:rPr kumimoji="1" lang="en-US" altLang="ko-KR" sz="1400" dirty="0">
                <a:solidFill>
                  <a:schemeClr val="tx2"/>
                </a:solidFill>
              </a:rPr>
              <a:t>proxy</a:t>
            </a: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클라이언트에서 빠르게 문서를 다운받을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캐시를 효율적으로 관리하고 최신 버전으로 유지하면서 동시에 프라이버시도 보호할 수 있는 기능이 필요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rgbClr val="002060"/>
              </a:solidFill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6B0E351-36B2-0848-9C73-A947B30E9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092" y="3263791"/>
            <a:ext cx="7547991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24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.8.3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Gateway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다른 서버들의 중개자로 동작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주로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트래픽을 다른 프로토콜로 변환하기 위해 사용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클라이언트는 자신이 게이트웨이와 통신하고 있음을 모름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rgbClr val="002060"/>
              </a:solidFill>
            </a:endParaRPr>
          </a:p>
        </p:txBody>
      </p:sp>
      <p:pic>
        <p:nvPicPr>
          <p:cNvPr id="5" name="그림 4" descr="화살이(가) 표시된 사진&#10;&#10;자동 생성된 설명">
            <a:extLst>
              <a:ext uri="{FF2B5EF4-FFF2-40B4-BE49-F238E27FC236}">
                <a16:creationId xmlns:a16="http://schemas.microsoft.com/office/drawing/2014/main" id="{30F1FB8E-BE04-334B-B77A-2E7D492B6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173" y="3353943"/>
            <a:ext cx="7470973" cy="181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7340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.8.4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Tunnel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두 커넥션 사이에서 </a:t>
            </a:r>
            <a:r>
              <a:rPr kumimoji="1" lang="en-US" altLang="ko-KR" sz="1400" dirty="0">
                <a:solidFill>
                  <a:schemeClr val="tx2"/>
                </a:solidFill>
              </a:rPr>
              <a:t>raw</a:t>
            </a:r>
            <a:r>
              <a:rPr kumimoji="1" lang="ko-KR" altLang="en-US" sz="1400" dirty="0">
                <a:solidFill>
                  <a:schemeClr val="tx2"/>
                </a:solidFill>
              </a:rPr>
              <a:t> 데이터를 그대로 전달해주는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애플리케이션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주로 비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데이터를 하나 이상의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연결을 통해 그대로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전송해주기</a:t>
            </a:r>
            <a:r>
              <a:rPr kumimoji="1" lang="ko-KR" altLang="en-US" sz="1400" dirty="0">
                <a:solidFill>
                  <a:schemeClr val="tx2"/>
                </a:solidFill>
              </a:rPr>
              <a:t> 위해 사용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대표적인 예로 </a:t>
            </a:r>
            <a:r>
              <a:rPr kumimoji="1" lang="en-US" altLang="ko-KR" sz="1400" dirty="0">
                <a:solidFill>
                  <a:schemeClr val="tx2"/>
                </a:solidFill>
              </a:rPr>
              <a:t>SSL</a:t>
            </a:r>
            <a:r>
              <a:rPr kumimoji="1" lang="ko-KR" altLang="en-US" sz="1400" dirty="0">
                <a:solidFill>
                  <a:schemeClr val="tx2"/>
                </a:solidFill>
              </a:rPr>
              <a:t>을 사용하는 사내 방화벽을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로 전송하여 통과시키는 것이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D1C7A4-63EB-CD4C-9B6F-D931BE5AE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72" y="1915484"/>
            <a:ext cx="5029829" cy="377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23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.8.5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Agent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사용자를 위해 요청을 만들어주는 클라이언트 프로그램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대표적인 에이전트는 웹 브라우저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 err="1">
                <a:solidFill>
                  <a:schemeClr val="tx2"/>
                </a:solidFill>
              </a:rPr>
              <a:t>스파이더나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웹로봇도</a:t>
            </a:r>
            <a:r>
              <a:rPr kumimoji="1" lang="ko-KR" altLang="en-US" sz="1400" dirty="0">
                <a:solidFill>
                  <a:schemeClr val="tx2"/>
                </a:solidFill>
              </a:rPr>
              <a:t> 에이전트이다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endParaRPr kumimoji="1" lang="en-US" altLang="ko-KR" sz="1400" dirty="0">
              <a:solidFill>
                <a:schemeClr val="tx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55FD96-1E8A-7841-8345-B03787948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41" y="1859264"/>
            <a:ext cx="2775019" cy="418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0056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.9</a:t>
            </a:r>
            <a:r>
              <a:rPr kumimoji="1" lang="ko-KR" altLang="en-US" dirty="0">
                <a:solidFill>
                  <a:schemeClr val="tx2"/>
                </a:solidFill>
              </a:rPr>
              <a:t> 시작의 끝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의 멀티미디어 전송 프로토콜로서의 역할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어떻게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가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로 원격 서버에 있는 멀티미디어 리소스에 이름을 붙이는가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008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50" name="Rectangle 249">
            <a:extLst>
              <a:ext uri="{FF2B5EF4-FFF2-40B4-BE49-F238E27FC236}">
                <a16:creationId xmlns:a16="http://schemas.microsoft.com/office/drawing/2014/main" id="{AE48DA02-E241-4947-810D-D50F143A6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4" name="Right Triangle 253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6AFF3735-7999-4181-8D28-8B7A6520D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77594" y="-1"/>
            <a:ext cx="4343876" cy="1319545"/>
          </a:xfrm>
          <a:custGeom>
            <a:avLst/>
            <a:gdLst>
              <a:gd name="connsiteX0" fmla="*/ 0 w 4343876"/>
              <a:gd name="connsiteY0" fmla="*/ 0 h 1319545"/>
              <a:gd name="connsiteX1" fmla="*/ 998131 w 4343876"/>
              <a:gd name="connsiteY1" fmla="*/ 0 h 1319545"/>
              <a:gd name="connsiteX2" fmla="*/ 1019043 w 4343876"/>
              <a:gd name="connsiteY2" fmla="*/ 23009 h 1319545"/>
              <a:gd name="connsiteX3" fmla="*/ 2171937 w 4343876"/>
              <a:gd name="connsiteY3" fmla="*/ 500553 h 1319545"/>
              <a:gd name="connsiteX4" fmla="*/ 3324831 w 4343876"/>
              <a:gd name="connsiteY4" fmla="*/ 23009 h 1319545"/>
              <a:gd name="connsiteX5" fmla="*/ 3345743 w 4343876"/>
              <a:gd name="connsiteY5" fmla="*/ 0 h 1319545"/>
              <a:gd name="connsiteX6" fmla="*/ 4343876 w 4343876"/>
              <a:gd name="connsiteY6" fmla="*/ 0 h 1319545"/>
              <a:gd name="connsiteX7" fmla="*/ 4325735 w 4343876"/>
              <a:gd name="connsiteY7" fmla="*/ 37659 h 1319545"/>
              <a:gd name="connsiteX8" fmla="*/ 2171938 w 4343876"/>
              <a:gd name="connsiteY8" fmla="*/ 1319545 h 1319545"/>
              <a:gd name="connsiteX9" fmla="*/ 18141 w 4343876"/>
              <a:gd name="connsiteY9" fmla="*/ 37659 h 131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43876" h="1319545">
                <a:moveTo>
                  <a:pt x="0" y="0"/>
                </a:moveTo>
                <a:lnTo>
                  <a:pt x="998131" y="0"/>
                </a:lnTo>
                <a:lnTo>
                  <a:pt x="1019043" y="23009"/>
                </a:lnTo>
                <a:cubicBezTo>
                  <a:pt x="1314094" y="318060"/>
                  <a:pt x="1721704" y="500553"/>
                  <a:pt x="2171937" y="500553"/>
                </a:cubicBezTo>
                <a:cubicBezTo>
                  <a:pt x="2622170" y="500553"/>
                  <a:pt x="3029780" y="318060"/>
                  <a:pt x="3324831" y="23009"/>
                </a:cubicBezTo>
                <a:lnTo>
                  <a:pt x="3345743" y="0"/>
                </a:lnTo>
                <a:lnTo>
                  <a:pt x="4343876" y="0"/>
                </a:lnTo>
                <a:lnTo>
                  <a:pt x="4325735" y="37659"/>
                </a:lnTo>
                <a:cubicBezTo>
                  <a:pt x="3910950" y="801208"/>
                  <a:pt x="3101976" y="1319545"/>
                  <a:pt x="2171938" y="1319545"/>
                </a:cubicBezTo>
                <a:cubicBezTo>
                  <a:pt x="1241900" y="1319545"/>
                  <a:pt x="432926" y="801208"/>
                  <a:pt x="18141" y="37659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7CC415D0-B82F-4FA1-9253-C6293E3D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38899" y="5113576"/>
            <a:ext cx="2863499" cy="1744424"/>
          </a:xfrm>
          <a:custGeom>
            <a:avLst/>
            <a:gdLst>
              <a:gd name="connsiteX0" fmla="*/ 518179 w 2863499"/>
              <a:gd name="connsiteY0" fmla="*/ 0 h 1744424"/>
              <a:gd name="connsiteX1" fmla="*/ 2857488 w 2863499"/>
              <a:gd name="connsiteY1" fmla="*/ 1721045 h 1744424"/>
              <a:gd name="connsiteX2" fmla="*/ 2863499 w 2863499"/>
              <a:gd name="connsiteY2" fmla="*/ 1744424 h 1744424"/>
              <a:gd name="connsiteX3" fmla="*/ 1986591 w 2863499"/>
              <a:gd name="connsiteY3" fmla="*/ 1744424 h 1744424"/>
              <a:gd name="connsiteX4" fmla="*/ 1951831 w 2863499"/>
              <a:gd name="connsiteY4" fmla="*/ 1672267 h 1744424"/>
              <a:gd name="connsiteX5" fmla="*/ 518178 w 2863499"/>
              <a:gd name="connsiteY5" fmla="*/ 818992 h 1744424"/>
              <a:gd name="connsiteX6" fmla="*/ 33336 w 2863499"/>
              <a:gd name="connsiteY6" fmla="*/ 892293 h 1744424"/>
              <a:gd name="connsiteX7" fmla="*/ 0 w 2863499"/>
              <a:gd name="connsiteY7" fmla="*/ 904495 h 1744424"/>
              <a:gd name="connsiteX8" fmla="*/ 0 w 2863499"/>
              <a:gd name="connsiteY8" fmla="*/ 56072 h 1744424"/>
              <a:gd name="connsiteX9" fmla="*/ 24534 w 2863499"/>
              <a:gd name="connsiteY9" fmla="*/ 49764 h 1744424"/>
              <a:gd name="connsiteX10" fmla="*/ 518179 w 2863499"/>
              <a:gd name="connsiteY10" fmla="*/ 0 h 174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3499" h="1744424">
                <a:moveTo>
                  <a:pt x="518179" y="0"/>
                </a:moveTo>
                <a:cubicBezTo>
                  <a:pt x="1617315" y="0"/>
                  <a:pt x="2547362" y="723959"/>
                  <a:pt x="2857488" y="1721045"/>
                </a:cubicBezTo>
                <a:lnTo>
                  <a:pt x="2863499" y="1744424"/>
                </a:lnTo>
                <a:lnTo>
                  <a:pt x="1986591" y="1744424"/>
                </a:lnTo>
                <a:lnTo>
                  <a:pt x="1951831" y="1672267"/>
                </a:lnTo>
                <a:cubicBezTo>
                  <a:pt x="1675734" y="1164018"/>
                  <a:pt x="1137249" y="818992"/>
                  <a:pt x="518178" y="818992"/>
                </a:cubicBezTo>
                <a:cubicBezTo>
                  <a:pt x="349341" y="818992"/>
                  <a:pt x="186497" y="844655"/>
                  <a:pt x="33336" y="892293"/>
                </a:cubicBezTo>
                <a:lnTo>
                  <a:pt x="0" y="904495"/>
                </a:lnTo>
                <a:lnTo>
                  <a:pt x="0" y="56072"/>
                </a:lnTo>
                <a:lnTo>
                  <a:pt x="24534" y="49764"/>
                </a:lnTo>
                <a:cubicBezTo>
                  <a:pt x="183986" y="17135"/>
                  <a:pt x="349081" y="0"/>
                  <a:pt x="518179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E6351AC-8B9F-C24E-BD43-30B5B10D5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3" y="1282655"/>
            <a:ext cx="6555066" cy="44540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5400"/>
              <a:t>1</a:t>
            </a:r>
            <a:r>
              <a:rPr kumimoji="1" lang="ko-KR" altLang="en-US" sz="5400"/>
              <a:t>장</a:t>
            </a:r>
            <a:r>
              <a:rPr kumimoji="1" lang="en-US" altLang="ko-KR" sz="5400"/>
              <a:t>. HTTP </a:t>
            </a:r>
            <a:r>
              <a:rPr kumimoji="1" lang="ko-KR" altLang="en-US" sz="5400"/>
              <a:t>개관</a:t>
            </a:r>
            <a:endParaRPr kumimoji="1" lang="en-US" altLang="en-US" sz="5400"/>
          </a:p>
        </p:txBody>
      </p:sp>
    </p:spTree>
    <p:extLst>
      <p:ext uri="{BB962C8B-B14F-4D97-AF65-F5344CB8AC3E}">
        <p14:creationId xmlns:p14="http://schemas.microsoft.com/office/powerpoint/2010/main" val="2503550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.10</a:t>
            </a:r>
            <a:r>
              <a:rPr kumimoji="1" lang="ko-KR" altLang="en-US" dirty="0">
                <a:solidFill>
                  <a:schemeClr val="tx2"/>
                </a:solidFill>
              </a:rPr>
              <a:t> 추가 정보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9321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.10.1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프로토콜에 대한 정보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HTTP Pocket Reference : </a:t>
            </a:r>
            <a:r>
              <a:rPr kumimoji="1" lang="ko-KR" altLang="en-US" sz="1400" dirty="0">
                <a:solidFill>
                  <a:schemeClr val="tx2"/>
                </a:solidFill>
              </a:rPr>
              <a:t>참고 도서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  <a:hlinkClick r:id="rId2"/>
              </a:rPr>
              <a:t>http://www.w3.org/Protocols</a:t>
            </a:r>
            <a:r>
              <a:rPr kumimoji="1" lang="en-US" altLang="ko-KR" sz="1400" dirty="0">
                <a:solidFill>
                  <a:schemeClr val="tx2"/>
                </a:solidFill>
              </a:rPr>
              <a:t> : </a:t>
            </a:r>
            <a:r>
              <a:rPr kumimoji="1" lang="ko-KR" altLang="en-US" sz="1400" dirty="0">
                <a:solidFill>
                  <a:schemeClr val="tx2"/>
                </a:solidFill>
              </a:rPr>
              <a:t>참고 사이트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  <a:hlinkClick r:id="rId3"/>
              </a:rPr>
              <a:t>http://www.ietf.org/rfc/rfc2616.txt</a:t>
            </a:r>
            <a:r>
              <a:rPr kumimoji="1" lang="en-US" altLang="ko-KR" sz="1400" dirty="0">
                <a:solidFill>
                  <a:schemeClr val="tx2"/>
                </a:solidFill>
              </a:rPr>
              <a:t> : 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의 현재 버전에 대한 공식 명세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  <a:hlinkClick r:id="rId4"/>
              </a:rPr>
              <a:t>http://www.ietf.org/rfc/rfc1945.txt</a:t>
            </a:r>
            <a:r>
              <a:rPr kumimoji="1" lang="en-US" altLang="ko-KR" sz="1400" dirty="0">
                <a:solidFill>
                  <a:schemeClr val="tx2"/>
                </a:solidFill>
              </a:rPr>
              <a:t> : HTTP/1.0</a:t>
            </a:r>
            <a:r>
              <a:rPr kumimoji="1" lang="ko-KR" altLang="en-US" sz="1400" dirty="0">
                <a:solidFill>
                  <a:schemeClr val="tx2"/>
                </a:solidFill>
              </a:rPr>
              <a:t>을 서술한 정보성 </a:t>
            </a:r>
            <a:r>
              <a:rPr kumimoji="1" lang="en-US" altLang="ko-KR" sz="1400" dirty="0">
                <a:solidFill>
                  <a:schemeClr val="tx2"/>
                </a:solidFill>
              </a:rPr>
              <a:t>RFC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  <a:hlinkClick r:id="rId5"/>
              </a:rPr>
              <a:t>http://www.w3.org/Protocols/HTTP/AsImplemented.html</a:t>
            </a:r>
            <a:r>
              <a:rPr kumimoji="1" lang="en-US" altLang="ko-KR" sz="1400" dirty="0">
                <a:solidFill>
                  <a:schemeClr val="tx2"/>
                </a:solidFill>
              </a:rPr>
              <a:t> : HTTP/0.9</a:t>
            </a:r>
            <a:r>
              <a:rPr kumimoji="1" lang="ko-KR" altLang="en-US" sz="1400" dirty="0">
                <a:solidFill>
                  <a:schemeClr val="tx2"/>
                </a:solidFill>
              </a:rPr>
              <a:t>에 대한 설명</a:t>
            </a:r>
            <a:endParaRPr kumimoji="1" lang="en-US" altLang="ko-KR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7075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.10.2</a:t>
            </a:r>
            <a:r>
              <a:rPr kumimoji="1" lang="ko-KR" altLang="en-US" dirty="0">
                <a:solidFill>
                  <a:schemeClr val="tx2"/>
                </a:solidFill>
              </a:rPr>
              <a:t> 역사적 시각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  <a:hlinkClick r:id="rId2"/>
              </a:rPr>
              <a:t>http://www.w3.org/Protocols/WhyHTTP.html</a:t>
            </a:r>
            <a:r>
              <a:rPr kumimoji="1" lang="en-US" altLang="ko-KR" sz="1400" dirty="0">
                <a:solidFill>
                  <a:schemeClr val="tx2"/>
                </a:solidFill>
              </a:rPr>
              <a:t> : HTTP</a:t>
            </a:r>
            <a:r>
              <a:rPr kumimoji="1" lang="ko-KR" altLang="en-US" sz="1400" dirty="0">
                <a:solidFill>
                  <a:schemeClr val="tx2"/>
                </a:solidFill>
              </a:rPr>
              <a:t>의 본래 목적 중 일부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  <a:hlinkClick r:id="rId3"/>
              </a:rPr>
              <a:t>http://www.w3.org/Protocols/History.html</a:t>
            </a:r>
            <a:r>
              <a:rPr kumimoji="1" lang="en-US" altLang="ko-KR" sz="1400" dirty="0">
                <a:solidFill>
                  <a:schemeClr val="tx2"/>
                </a:solidFill>
              </a:rPr>
              <a:t> : www</a:t>
            </a:r>
            <a:r>
              <a:rPr kumimoji="1" lang="ko-KR" altLang="en-US" sz="1400" dirty="0">
                <a:solidFill>
                  <a:schemeClr val="tx2"/>
                </a:solidFill>
              </a:rPr>
              <a:t>와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의 초기 목표와 탄생에 대한 내용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  <a:hlinkClick r:id="rId4"/>
              </a:rPr>
              <a:t>http://www.w3.org/Protocols/DesignIssues/Architecture.html</a:t>
            </a:r>
            <a:r>
              <a:rPr kumimoji="1" lang="en-US" altLang="ko-KR" sz="1400" dirty="0">
                <a:solidFill>
                  <a:schemeClr val="tx2"/>
                </a:solidFill>
              </a:rPr>
              <a:t> : HTTP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400" dirty="0">
                <a:solidFill>
                  <a:schemeClr val="tx2"/>
                </a:solidFill>
              </a:rPr>
              <a:t> 비롯한 관련 웹 기술에 영향을 미친 설계 원리와 </a:t>
            </a:r>
            <a:r>
              <a:rPr kumimoji="1" lang="en-US" altLang="ko-KR" sz="1400" dirty="0">
                <a:solidFill>
                  <a:schemeClr val="tx2"/>
                </a:solidFill>
              </a:rPr>
              <a:t>www</a:t>
            </a:r>
            <a:r>
              <a:rPr kumimoji="1" lang="ko-KR" altLang="en-US" sz="1400" dirty="0">
                <a:solidFill>
                  <a:schemeClr val="tx2"/>
                </a:solidFill>
              </a:rPr>
              <a:t>에 대한 폭넓은 내용</a:t>
            </a:r>
            <a:endParaRPr kumimoji="1" lang="en-US" altLang="ko-KR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7486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.10.3</a:t>
            </a:r>
            <a:r>
              <a:rPr kumimoji="1" lang="ko-KR" altLang="en-US" dirty="0">
                <a:solidFill>
                  <a:schemeClr val="tx2"/>
                </a:solidFill>
              </a:rPr>
              <a:t> 기타 월드 </a:t>
            </a:r>
            <a:r>
              <a:rPr kumimoji="1" lang="ko-KR" altLang="en-US" dirty="0" err="1">
                <a:solidFill>
                  <a:schemeClr val="tx2"/>
                </a:solidFill>
              </a:rPr>
              <a:t>와이드</a:t>
            </a:r>
            <a:r>
              <a:rPr kumimoji="1" lang="ko-KR" altLang="en-US" dirty="0">
                <a:solidFill>
                  <a:schemeClr val="tx2"/>
                </a:solidFill>
              </a:rPr>
              <a:t> 웹 정보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  <a:hlinkClick r:id="rId2"/>
              </a:rPr>
              <a:t>http://www.w3.org/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: W3C</a:t>
            </a:r>
            <a:r>
              <a:rPr kumimoji="1" lang="ko-KR" altLang="en-US" sz="1400" dirty="0">
                <a:solidFill>
                  <a:schemeClr val="tx2"/>
                </a:solidFill>
              </a:rPr>
              <a:t>는 웹을 기술적으로 주도하는 팀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웹 기술에 대한 자세한 문서와 입문 자료의 보고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  <a:hlinkClick r:id="rId3"/>
              </a:rPr>
              <a:t>http://www.ietf.org/rfc/rfc2396.txt 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: URI</a:t>
            </a:r>
            <a:r>
              <a:rPr kumimoji="1" lang="ko-KR" altLang="en-US" sz="1400" dirty="0">
                <a:solidFill>
                  <a:schemeClr val="tx2"/>
                </a:solidFill>
              </a:rPr>
              <a:t>와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에 대한 자세한 참고서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  <a:hlinkClick r:id="rId3"/>
              </a:rPr>
              <a:t>http://www.ietf.org/rfc/rfc2141.txt </a:t>
            </a:r>
            <a:r>
              <a:rPr kumimoji="1" lang="en-US" altLang="ko-KR" sz="1400" dirty="0">
                <a:solidFill>
                  <a:schemeClr val="tx2"/>
                </a:solidFill>
              </a:rPr>
              <a:t>: URN</a:t>
            </a:r>
            <a:r>
              <a:rPr kumimoji="1" lang="ko-KR" altLang="en-US" sz="1400" dirty="0">
                <a:solidFill>
                  <a:schemeClr val="tx2"/>
                </a:solidFill>
              </a:rPr>
              <a:t> 문법을 묘사한 </a:t>
            </a:r>
            <a:r>
              <a:rPr kumimoji="1" lang="en-US" altLang="ko-KR" sz="1400" dirty="0">
                <a:solidFill>
                  <a:schemeClr val="tx2"/>
                </a:solidFill>
              </a:rPr>
              <a:t>1997</a:t>
            </a:r>
            <a:r>
              <a:rPr kumimoji="1" lang="ko-KR" altLang="en-US" sz="1400" dirty="0">
                <a:solidFill>
                  <a:schemeClr val="tx2"/>
                </a:solidFill>
              </a:rPr>
              <a:t>년의 명세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  <a:hlinkClick r:id="rId4"/>
              </a:rPr>
              <a:t>http://www.ietf.org/rfc/rfc2046.txt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멀티미디어 콘텐츠 관리를 위한 다목적 인터넷 메일 확장 표준의 다섯 인터넷 명세 중 두 번째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  <a:hlinkClick r:id="rId5"/>
              </a:rPr>
              <a:t>http://www.wrec.org/Drafts/draft-ietf-wrec-taxonomy-06.txt</a:t>
            </a:r>
            <a:r>
              <a:rPr kumimoji="1" lang="en-US" altLang="ko-KR" sz="1400" dirty="0">
                <a:solidFill>
                  <a:schemeClr val="tx2"/>
                </a:solidFill>
              </a:rPr>
              <a:t> : </a:t>
            </a:r>
            <a:r>
              <a:rPr kumimoji="1" lang="ko-KR" altLang="en-US" sz="1400" dirty="0">
                <a:solidFill>
                  <a:schemeClr val="tx2"/>
                </a:solidFill>
              </a:rPr>
              <a:t>웹 구성요소에 대한 표준 용어집</a:t>
            </a:r>
            <a:endParaRPr kumimoji="1" lang="en-US" altLang="ko-KR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8129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50" name="Rectangle 249">
            <a:extLst>
              <a:ext uri="{FF2B5EF4-FFF2-40B4-BE49-F238E27FC236}">
                <a16:creationId xmlns:a16="http://schemas.microsoft.com/office/drawing/2014/main" id="{AE48DA02-E241-4947-810D-D50F143A6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4" name="Right Triangle 253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6AFF3735-7999-4181-8D28-8B7A6520D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77594" y="-1"/>
            <a:ext cx="4343876" cy="1319545"/>
          </a:xfrm>
          <a:custGeom>
            <a:avLst/>
            <a:gdLst>
              <a:gd name="connsiteX0" fmla="*/ 0 w 4343876"/>
              <a:gd name="connsiteY0" fmla="*/ 0 h 1319545"/>
              <a:gd name="connsiteX1" fmla="*/ 998131 w 4343876"/>
              <a:gd name="connsiteY1" fmla="*/ 0 h 1319545"/>
              <a:gd name="connsiteX2" fmla="*/ 1019043 w 4343876"/>
              <a:gd name="connsiteY2" fmla="*/ 23009 h 1319545"/>
              <a:gd name="connsiteX3" fmla="*/ 2171937 w 4343876"/>
              <a:gd name="connsiteY3" fmla="*/ 500553 h 1319545"/>
              <a:gd name="connsiteX4" fmla="*/ 3324831 w 4343876"/>
              <a:gd name="connsiteY4" fmla="*/ 23009 h 1319545"/>
              <a:gd name="connsiteX5" fmla="*/ 3345743 w 4343876"/>
              <a:gd name="connsiteY5" fmla="*/ 0 h 1319545"/>
              <a:gd name="connsiteX6" fmla="*/ 4343876 w 4343876"/>
              <a:gd name="connsiteY6" fmla="*/ 0 h 1319545"/>
              <a:gd name="connsiteX7" fmla="*/ 4325735 w 4343876"/>
              <a:gd name="connsiteY7" fmla="*/ 37659 h 1319545"/>
              <a:gd name="connsiteX8" fmla="*/ 2171938 w 4343876"/>
              <a:gd name="connsiteY8" fmla="*/ 1319545 h 1319545"/>
              <a:gd name="connsiteX9" fmla="*/ 18141 w 4343876"/>
              <a:gd name="connsiteY9" fmla="*/ 37659 h 131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43876" h="1319545">
                <a:moveTo>
                  <a:pt x="0" y="0"/>
                </a:moveTo>
                <a:lnTo>
                  <a:pt x="998131" y="0"/>
                </a:lnTo>
                <a:lnTo>
                  <a:pt x="1019043" y="23009"/>
                </a:lnTo>
                <a:cubicBezTo>
                  <a:pt x="1314094" y="318060"/>
                  <a:pt x="1721704" y="500553"/>
                  <a:pt x="2171937" y="500553"/>
                </a:cubicBezTo>
                <a:cubicBezTo>
                  <a:pt x="2622170" y="500553"/>
                  <a:pt x="3029780" y="318060"/>
                  <a:pt x="3324831" y="23009"/>
                </a:cubicBezTo>
                <a:lnTo>
                  <a:pt x="3345743" y="0"/>
                </a:lnTo>
                <a:lnTo>
                  <a:pt x="4343876" y="0"/>
                </a:lnTo>
                <a:lnTo>
                  <a:pt x="4325735" y="37659"/>
                </a:lnTo>
                <a:cubicBezTo>
                  <a:pt x="3910950" y="801208"/>
                  <a:pt x="3101976" y="1319545"/>
                  <a:pt x="2171938" y="1319545"/>
                </a:cubicBezTo>
                <a:cubicBezTo>
                  <a:pt x="1241900" y="1319545"/>
                  <a:pt x="432926" y="801208"/>
                  <a:pt x="18141" y="37659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7CC415D0-B82F-4FA1-9253-C6293E3D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38899" y="5113576"/>
            <a:ext cx="2863499" cy="1744424"/>
          </a:xfrm>
          <a:custGeom>
            <a:avLst/>
            <a:gdLst>
              <a:gd name="connsiteX0" fmla="*/ 518179 w 2863499"/>
              <a:gd name="connsiteY0" fmla="*/ 0 h 1744424"/>
              <a:gd name="connsiteX1" fmla="*/ 2857488 w 2863499"/>
              <a:gd name="connsiteY1" fmla="*/ 1721045 h 1744424"/>
              <a:gd name="connsiteX2" fmla="*/ 2863499 w 2863499"/>
              <a:gd name="connsiteY2" fmla="*/ 1744424 h 1744424"/>
              <a:gd name="connsiteX3" fmla="*/ 1986591 w 2863499"/>
              <a:gd name="connsiteY3" fmla="*/ 1744424 h 1744424"/>
              <a:gd name="connsiteX4" fmla="*/ 1951831 w 2863499"/>
              <a:gd name="connsiteY4" fmla="*/ 1672267 h 1744424"/>
              <a:gd name="connsiteX5" fmla="*/ 518178 w 2863499"/>
              <a:gd name="connsiteY5" fmla="*/ 818992 h 1744424"/>
              <a:gd name="connsiteX6" fmla="*/ 33336 w 2863499"/>
              <a:gd name="connsiteY6" fmla="*/ 892293 h 1744424"/>
              <a:gd name="connsiteX7" fmla="*/ 0 w 2863499"/>
              <a:gd name="connsiteY7" fmla="*/ 904495 h 1744424"/>
              <a:gd name="connsiteX8" fmla="*/ 0 w 2863499"/>
              <a:gd name="connsiteY8" fmla="*/ 56072 h 1744424"/>
              <a:gd name="connsiteX9" fmla="*/ 24534 w 2863499"/>
              <a:gd name="connsiteY9" fmla="*/ 49764 h 1744424"/>
              <a:gd name="connsiteX10" fmla="*/ 518179 w 2863499"/>
              <a:gd name="connsiteY10" fmla="*/ 0 h 174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3499" h="1744424">
                <a:moveTo>
                  <a:pt x="518179" y="0"/>
                </a:moveTo>
                <a:cubicBezTo>
                  <a:pt x="1617315" y="0"/>
                  <a:pt x="2547362" y="723959"/>
                  <a:pt x="2857488" y="1721045"/>
                </a:cubicBezTo>
                <a:lnTo>
                  <a:pt x="2863499" y="1744424"/>
                </a:lnTo>
                <a:lnTo>
                  <a:pt x="1986591" y="1744424"/>
                </a:lnTo>
                <a:lnTo>
                  <a:pt x="1951831" y="1672267"/>
                </a:lnTo>
                <a:cubicBezTo>
                  <a:pt x="1675734" y="1164018"/>
                  <a:pt x="1137249" y="818992"/>
                  <a:pt x="518178" y="818992"/>
                </a:cubicBezTo>
                <a:cubicBezTo>
                  <a:pt x="349341" y="818992"/>
                  <a:pt x="186497" y="844655"/>
                  <a:pt x="33336" y="892293"/>
                </a:cubicBezTo>
                <a:lnTo>
                  <a:pt x="0" y="904495"/>
                </a:lnTo>
                <a:lnTo>
                  <a:pt x="0" y="56072"/>
                </a:lnTo>
                <a:lnTo>
                  <a:pt x="24534" y="49764"/>
                </a:lnTo>
                <a:cubicBezTo>
                  <a:pt x="183986" y="17135"/>
                  <a:pt x="349081" y="0"/>
                  <a:pt x="518179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E6351AC-8B9F-C24E-BD43-30B5B10D5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3" y="1282655"/>
            <a:ext cx="6555066" cy="44540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5400" dirty="0"/>
              <a:t>2</a:t>
            </a:r>
            <a:r>
              <a:rPr kumimoji="1" lang="ko-KR" altLang="en-US" sz="5400" dirty="0"/>
              <a:t>장</a:t>
            </a:r>
            <a:r>
              <a:rPr kumimoji="1" lang="en-US" altLang="ko-KR" sz="5400" dirty="0"/>
              <a:t>. URL</a:t>
            </a:r>
            <a:r>
              <a:rPr kumimoji="1" lang="ko-KR" altLang="en-US" sz="5400" dirty="0"/>
              <a:t>과 리소스</a:t>
            </a:r>
            <a:endParaRPr kumimoji="1" lang="en-US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4745375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9" name="Rectangle 9">
            <a:extLst>
              <a:ext uri="{FF2B5EF4-FFF2-40B4-BE49-F238E27FC236}">
                <a16:creationId xmlns:a16="http://schemas.microsoft.com/office/drawing/2014/main" id="{171D79C9-FD78-4D11-A424-0002509BD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B6DB01C-9C1F-4164-99EC-F0C2A75CD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00" y="10905"/>
            <a:ext cx="2452128" cy="3034118"/>
          </a:xfrm>
          <a:custGeom>
            <a:avLst/>
            <a:gdLst>
              <a:gd name="connsiteX0" fmla="*/ 1346716 w 2452128"/>
              <a:gd name="connsiteY0" fmla="*/ 0 h 3034118"/>
              <a:gd name="connsiteX1" fmla="*/ 2306895 w 2452128"/>
              <a:gd name="connsiteY1" fmla="*/ 0 h 3034118"/>
              <a:gd name="connsiteX2" fmla="*/ 2351179 w 2452128"/>
              <a:gd name="connsiteY2" fmla="*/ 120993 h 3034118"/>
              <a:gd name="connsiteX3" fmla="*/ 2452128 w 2452128"/>
              <a:gd name="connsiteY3" fmla="*/ 788709 h 3034118"/>
              <a:gd name="connsiteX4" fmla="*/ 206719 w 2452128"/>
              <a:gd name="connsiteY4" fmla="*/ 3034118 h 3034118"/>
              <a:gd name="connsiteX5" fmla="*/ 0 w 2452128"/>
              <a:gd name="connsiteY5" fmla="*/ 3023680 h 3034118"/>
              <a:gd name="connsiteX6" fmla="*/ 0 w 2452128"/>
              <a:gd name="connsiteY6" fmla="*/ 2158450 h 3034118"/>
              <a:gd name="connsiteX7" fmla="*/ 64926 w 2452128"/>
              <a:gd name="connsiteY7" fmla="*/ 2168359 h 3034118"/>
              <a:gd name="connsiteX8" fmla="*/ 206719 w 2452128"/>
              <a:gd name="connsiteY8" fmla="*/ 2175519 h 3034118"/>
              <a:gd name="connsiteX9" fmla="*/ 1593529 w 2452128"/>
              <a:gd name="connsiteY9" fmla="*/ 788709 h 3034118"/>
              <a:gd name="connsiteX10" fmla="*/ 1356684 w 2452128"/>
              <a:gd name="connsiteY10" fmla="*/ 13330 h 303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52128" h="3034118">
                <a:moveTo>
                  <a:pt x="1346716" y="0"/>
                </a:moveTo>
                <a:lnTo>
                  <a:pt x="2306895" y="0"/>
                </a:lnTo>
                <a:lnTo>
                  <a:pt x="2351179" y="120993"/>
                </a:lnTo>
                <a:cubicBezTo>
                  <a:pt x="2416786" y="331924"/>
                  <a:pt x="2452128" y="556189"/>
                  <a:pt x="2452128" y="788709"/>
                </a:cubicBezTo>
                <a:cubicBezTo>
                  <a:pt x="2452128" y="2028814"/>
                  <a:pt x="1446824" y="3034118"/>
                  <a:pt x="206719" y="3034118"/>
                </a:cubicBezTo>
                <a:lnTo>
                  <a:pt x="0" y="3023680"/>
                </a:lnTo>
                <a:lnTo>
                  <a:pt x="0" y="2158450"/>
                </a:lnTo>
                <a:lnTo>
                  <a:pt x="64926" y="2168359"/>
                </a:lnTo>
                <a:cubicBezTo>
                  <a:pt x="111546" y="2173094"/>
                  <a:pt x="158850" y="2175519"/>
                  <a:pt x="206719" y="2175519"/>
                </a:cubicBezTo>
                <a:cubicBezTo>
                  <a:pt x="972633" y="2175519"/>
                  <a:pt x="1593529" y="1554623"/>
                  <a:pt x="1593529" y="788709"/>
                </a:cubicBezTo>
                <a:cubicBezTo>
                  <a:pt x="1593529" y="501491"/>
                  <a:pt x="1506216" y="234667"/>
                  <a:pt x="1356684" y="1333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19796AB-81F4-4FC8-8171-F4BECA869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4240" y="0"/>
            <a:ext cx="4893352" cy="2394886"/>
          </a:xfrm>
          <a:custGeom>
            <a:avLst/>
            <a:gdLst>
              <a:gd name="connsiteX0" fmla="*/ 0 w 4893352"/>
              <a:gd name="connsiteY0" fmla="*/ 0 h 2394886"/>
              <a:gd name="connsiteX1" fmla="*/ 818991 w 4893352"/>
              <a:gd name="connsiteY1" fmla="*/ 0 h 2394886"/>
              <a:gd name="connsiteX2" fmla="*/ 824655 w 4893352"/>
              <a:gd name="connsiteY2" fmla="*/ 112159 h 2394886"/>
              <a:gd name="connsiteX3" fmla="*/ 2446675 w 4893352"/>
              <a:gd name="connsiteY3" fmla="*/ 1575894 h 2394886"/>
              <a:gd name="connsiteX4" fmla="*/ 4068695 w 4893352"/>
              <a:gd name="connsiteY4" fmla="*/ 112159 h 2394886"/>
              <a:gd name="connsiteX5" fmla="*/ 4074359 w 4893352"/>
              <a:gd name="connsiteY5" fmla="*/ 0 h 2394886"/>
              <a:gd name="connsiteX6" fmla="*/ 4893352 w 4893352"/>
              <a:gd name="connsiteY6" fmla="*/ 0 h 2394886"/>
              <a:gd name="connsiteX7" fmla="*/ 4883460 w 4893352"/>
              <a:gd name="connsiteY7" fmla="*/ 195896 h 2394886"/>
              <a:gd name="connsiteX8" fmla="*/ 2446676 w 4893352"/>
              <a:gd name="connsiteY8" fmla="*/ 2394886 h 2394886"/>
              <a:gd name="connsiteX9" fmla="*/ 9892 w 4893352"/>
              <a:gd name="connsiteY9" fmla="*/ 195896 h 239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93352" h="2394886">
                <a:moveTo>
                  <a:pt x="0" y="0"/>
                </a:moveTo>
                <a:lnTo>
                  <a:pt x="818991" y="0"/>
                </a:lnTo>
                <a:lnTo>
                  <a:pt x="824655" y="112159"/>
                </a:lnTo>
                <a:cubicBezTo>
                  <a:pt x="908150" y="934317"/>
                  <a:pt x="1602488" y="1575894"/>
                  <a:pt x="2446675" y="1575894"/>
                </a:cubicBezTo>
                <a:cubicBezTo>
                  <a:pt x="3290862" y="1575894"/>
                  <a:pt x="3985201" y="934317"/>
                  <a:pt x="4068695" y="112159"/>
                </a:cubicBezTo>
                <a:lnTo>
                  <a:pt x="4074359" y="0"/>
                </a:lnTo>
                <a:lnTo>
                  <a:pt x="4893352" y="0"/>
                </a:lnTo>
                <a:lnTo>
                  <a:pt x="4883460" y="195896"/>
                </a:lnTo>
                <a:cubicBezTo>
                  <a:pt x="4758025" y="1431036"/>
                  <a:pt x="3714910" y="2394886"/>
                  <a:pt x="2446676" y="2394886"/>
                </a:cubicBezTo>
                <a:cubicBezTo>
                  <a:pt x="1178442" y="2394886"/>
                  <a:pt x="135328" y="1431036"/>
                  <a:pt x="9892" y="1958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5" y="3546697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4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4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4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FAAADE-6777-084B-BF14-979E1403B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9439" y="728906"/>
            <a:ext cx="10202707" cy="55384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은 인터넷의 리소스를 가리키는 표준 이름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ko-Kore-KR" altLang="en-US" dirty="0">
                <a:solidFill>
                  <a:schemeClr val="tx2"/>
                </a:solidFill>
              </a:rPr>
              <a:t>이</a:t>
            </a:r>
            <a:r>
              <a:rPr kumimoji="1" lang="ko-KR" altLang="en-US" dirty="0">
                <a:solidFill>
                  <a:schemeClr val="tx2"/>
                </a:solidFill>
              </a:rPr>
              <a:t> 장에서 다루는 내용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ore-KR" dirty="0">
                <a:solidFill>
                  <a:schemeClr val="tx2"/>
                </a:solidFill>
              </a:rPr>
              <a:t>URL </a:t>
            </a:r>
            <a:r>
              <a:rPr kumimoji="1" lang="ko-KR" altLang="en-US" dirty="0">
                <a:solidFill>
                  <a:schemeClr val="tx2"/>
                </a:solidFill>
              </a:rPr>
              <a:t>문법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여러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 컴포넌트가 어떤 의미를 가지며 무엇을 수행하는지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여러 웹 클라이언트가 지원하는 상대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과 확장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 같은 단축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에 대해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의 </a:t>
            </a:r>
            <a:r>
              <a:rPr kumimoji="1" lang="ko-KR" altLang="en-US" dirty="0" err="1">
                <a:solidFill>
                  <a:schemeClr val="tx2"/>
                </a:solidFill>
              </a:rPr>
              <a:t>인코딩과</a:t>
            </a:r>
            <a:r>
              <a:rPr kumimoji="1" lang="ko-KR" altLang="en-US" dirty="0">
                <a:solidFill>
                  <a:schemeClr val="tx2"/>
                </a:solidFill>
              </a:rPr>
              <a:t> 문자 규칙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여러 인터넷 정보 시스템에 적용되는 공통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스킴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기존 이름은 유지하면서 객체들을 다른 장소로 옮기는 것을 가능하게 해주는 </a:t>
            </a:r>
            <a:r>
              <a:rPr kumimoji="1" lang="en-US" altLang="ko-KR" dirty="0">
                <a:solidFill>
                  <a:schemeClr val="tx2"/>
                </a:solidFill>
              </a:rPr>
              <a:t>URN</a:t>
            </a:r>
            <a:r>
              <a:rPr kumimoji="1" lang="ko-KR" altLang="en-US" dirty="0">
                <a:solidFill>
                  <a:schemeClr val="tx2"/>
                </a:solidFill>
              </a:rPr>
              <a:t>을 포함한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의 미래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endParaRPr kumimoji="1" lang="ko-Kore-KR" alt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0814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2.1</a:t>
            </a:r>
            <a:r>
              <a:rPr kumimoji="1" lang="ko-KR" altLang="en-US" dirty="0">
                <a:solidFill>
                  <a:schemeClr val="tx2"/>
                </a:solidFill>
              </a:rPr>
              <a:t> 인터넷의 리소스 탐색하기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은 브라우저가 정보를 찾는데 필요한 리소스의 위치를 가리킨다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을 통해 </a:t>
            </a:r>
            <a:r>
              <a:rPr kumimoji="1" lang="en-US" altLang="ko-KR" sz="1800" dirty="0">
                <a:solidFill>
                  <a:schemeClr val="tx2"/>
                </a:solidFill>
              </a:rPr>
              <a:t>HTTP</a:t>
            </a:r>
            <a:r>
              <a:rPr kumimoji="1" lang="ko-KR" altLang="en-US" sz="1800" dirty="0">
                <a:solidFill>
                  <a:schemeClr val="tx2"/>
                </a:solidFill>
              </a:rPr>
              <a:t> 및 다른 프로토콜을 통해 리소스에 접근할 수 있다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은 </a:t>
            </a:r>
            <a:r>
              <a:rPr kumimoji="1" lang="en-US" altLang="ko-KR" sz="1800" dirty="0">
                <a:solidFill>
                  <a:schemeClr val="tx2"/>
                </a:solidFill>
              </a:rPr>
              <a:t>URI</a:t>
            </a:r>
            <a:r>
              <a:rPr kumimoji="1" lang="ko-KR" altLang="en-US" sz="1800" dirty="0">
                <a:solidFill>
                  <a:schemeClr val="tx2"/>
                </a:solidFill>
              </a:rPr>
              <a:t>의 부분집합이다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5" name="그림 4" descr="텍스트, 스크린샷, 주차장, 전자이(가) 표시된 사진&#10;&#10;자동 생성된 설명">
            <a:extLst>
              <a:ext uri="{FF2B5EF4-FFF2-40B4-BE49-F238E27FC236}">
                <a16:creationId xmlns:a16="http://schemas.microsoft.com/office/drawing/2014/main" id="{B3C62626-FCCA-4B4D-B952-1634C1869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26977" y="3372686"/>
            <a:ext cx="1866623" cy="1237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00E8F1-5024-3241-B7F4-12A4161D6D59}"/>
              </a:ext>
            </a:extLst>
          </p:cNvPr>
          <p:cNvSpPr txBox="1"/>
          <p:nvPr/>
        </p:nvSpPr>
        <p:spPr>
          <a:xfrm>
            <a:off x="926977" y="4794850"/>
            <a:ext cx="18666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900" dirty="0"/>
              <a:t>웹페이지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A74992-F89F-C04D-B436-F09F6308C8EF}"/>
              </a:ext>
            </a:extLst>
          </p:cNvPr>
          <p:cNvSpPr txBox="1"/>
          <p:nvPr/>
        </p:nvSpPr>
        <p:spPr>
          <a:xfrm>
            <a:off x="3034658" y="3377286"/>
            <a:ext cx="7643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rgbClr val="00B050"/>
                </a:solidFill>
              </a:rPr>
              <a:t>http://</a:t>
            </a:r>
            <a:r>
              <a:rPr kumimoji="1" lang="en-US" altLang="ko-KR" sz="2400" dirty="0" err="1">
                <a:solidFill>
                  <a:srgbClr val="FF8C17"/>
                </a:solidFill>
              </a:rPr>
              <a:t>www.joes-hardware.com</a:t>
            </a:r>
            <a:r>
              <a:rPr kumimoji="1" lang="en-US" altLang="ko-KR" sz="2400" dirty="0">
                <a:solidFill>
                  <a:srgbClr val="0070C0"/>
                </a:solidFill>
              </a:rPr>
              <a:t>/seasonal/index-</a:t>
            </a:r>
            <a:r>
              <a:rPr kumimoji="1" lang="en-US" altLang="ko-KR" sz="2400" dirty="0" err="1">
                <a:solidFill>
                  <a:srgbClr val="0070C0"/>
                </a:solidFill>
              </a:rPr>
              <a:t>fall.html</a:t>
            </a:r>
            <a:endParaRPr kumimoji="1" lang="ko-Kore-KR" altLang="en-US" sz="2400" dirty="0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21883296-C9E2-A740-AC0F-59B43C9ED3F4}"/>
              </a:ext>
            </a:extLst>
          </p:cNvPr>
          <p:cNvCxnSpPr>
            <a:cxnSpLocks/>
          </p:cNvCxnSpPr>
          <p:nvPr/>
        </p:nvCxnSpPr>
        <p:spPr>
          <a:xfrm>
            <a:off x="3034658" y="3838951"/>
            <a:ext cx="894791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41719A6A-FEA0-1542-B670-EE4AFC7DFE21}"/>
              </a:ext>
            </a:extLst>
          </p:cNvPr>
          <p:cNvCxnSpPr>
            <a:cxnSpLocks/>
          </p:cNvCxnSpPr>
          <p:nvPr/>
        </p:nvCxnSpPr>
        <p:spPr>
          <a:xfrm>
            <a:off x="3929449" y="3838951"/>
            <a:ext cx="3265359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BEBDCA89-F858-7F46-9D68-42681E76961C}"/>
              </a:ext>
            </a:extLst>
          </p:cNvPr>
          <p:cNvCxnSpPr>
            <a:cxnSpLocks/>
          </p:cNvCxnSpPr>
          <p:nvPr/>
        </p:nvCxnSpPr>
        <p:spPr>
          <a:xfrm>
            <a:off x="7194808" y="3838951"/>
            <a:ext cx="3483289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BA96468-3242-BB4C-9194-85E53F6C8E57}"/>
              </a:ext>
            </a:extLst>
          </p:cNvPr>
          <p:cNvSpPr txBox="1"/>
          <p:nvPr/>
        </p:nvSpPr>
        <p:spPr>
          <a:xfrm>
            <a:off x="2793600" y="3888352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solidFill>
                  <a:srgbClr val="00B050"/>
                </a:solidFill>
              </a:rPr>
              <a:t>스킴</a:t>
            </a:r>
            <a:r>
              <a:rPr kumimoji="1" lang="en-US" altLang="ko-KR" dirty="0">
                <a:solidFill>
                  <a:srgbClr val="00B050"/>
                </a:solidFill>
              </a:rPr>
              <a:t>(</a:t>
            </a:r>
            <a:r>
              <a:rPr kumimoji="1" lang="ko-KR" altLang="en-US" dirty="0">
                <a:solidFill>
                  <a:srgbClr val="00B050"/>
                </a:solidFill>
              </a:rPr>
              <a:t>어떻게</a:t>
            </a:r>
            <a:r>
              <a:rPr kumimoji="1" lang="en-US" altLang="ko-KR" dirty="0">
                <a:solidFill>
                  <a:srgbClr val="00B050"/>
                </a:solidFill>
              </a:rPr>
              <a:t>)</a:t>
            </a:r>
            <a:endParaRPr kumimoji="1" lang="ko-Kore-KR" altLang="en-US" dirty="0">
              <a:solidFill>
                <a:srgbClr val="00B05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C836A10-0A99-244C-B9A3-B82A25E53222}"/>
              </a:ext>
            </a:extLst>
          </p:cNvPr>
          <p:cNvSpPr txBox="1"/>
          <p:nvPr/>
        </p:nvSpPr>
        <p:spPr>
          <a:xfrm>
            <a:off x="4823785" y="3894044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8C17"/>
                </a:solidFill>
              </a:rPr>
              <a:t>호스트</a:t>
            </a:r>
            <a:r>
              <a:rPr kumimoji="1" lang="en-US" altLang="ko-KR" dirty="0">
                <a:solidFill>
                  <a:srgbClr val="FF8C17"/>
                </a:solidFill>
              </a:rPr>
              <a:t>(</a:t>
            </a:r>
            <a:r>
              <a:rPr kumimoji="1" lang="ko-KR" altLang="en-US" dirty="0">
                <a:solidFill>
                  <a:srgbClr val="FF8C17"/>
                </a:solidFill>
              </a:rPr>
              <a:t>어디에</a:t>
            </a:r>
            <a:r>
              <a:rPr kumimoji="1" lang="en-US" altLang="ko-KR" dirty="0">
                <a:solidFill>
                  <a:srgbClr val="FF8C17"/>
                </a:solidFill>
              </a:rPr>
              <a:t>)</a:t>
            </a:r>
            <a:endParaRPr kumimoji="1" lang="ko-Kore-KR" altLang="en-US" dirty="0">
              <a:solidFill>
                <a:srgbClr val="FF8C17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75EBE9C-364F-AE45-8A70-F03747842490}"/>
              </a:ext>
            </a:extLst>
          </p:cNvPr>
          <p:cNvSpPr txBox="1"/>
          <p:nvPr/>
        </p:nvSpPr>
        <p:spPr>
          <a:xfrm>
            <a:off x="8188032" y="3897585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0070C0"/>
                </a:solidFill>
              </a:rPr>
              <a:t>경로</a:t>
            </a:r>
            <a:r>
              <a:rPr kumimoji="1" lang="en-US" altLang="ko-KR" dirty="0">
                <a:solidFill>
                  <a:srgbClr val="0070C0"/>
                </a:solidFill>
              </a:rPr>
              <a:t>(</a:t>
            </a:r>
            <a:r>
              <a:rPr kumimoji="1" lang="ko-KR" altLang="en-US" dirty="0">
                <a:solidFill>
                  <a:srgbClr val="0070C0"/>
                </a:solidFill>
              </a:rPr>
              <a:t>무엇을</a:t>
            </a:r>
            <a:r>
              <a:rPr kumimoji="1" lang="en-US" altLang="ko-KR" dirty="0">
                <a:solidFill>
                  <a:srgbClr val="0070C0"/>
                </a:solidFill>
              </a:rPr>
              <a:t>)</a:t>
            </a:r>
            <a:endParaRPr kumimoji="1" lang="ko-Kore-KR" altLang="en-US" dirty="0">
              <a:solidFill>
                <a:srgbClr val="0070C0"/>
              </a:solidFill>
            </a:endParaRPr>
          </a:p>
        </p:txBody>
      </p:sp>
      <p:sp>
        <p:nvSpPr>
          <p:cNvPr id="52" name="왼쪽 화살표[L] 51">
            <a:extLst>
              <a:ext uri="{FF2B5EF4-FFF2-40B4-BE49-F238E27FC236}">
                <a16:creationId xmlns:a16="http://schemas.microsoft.com/office/drawing/2014/main" id="{80B3D019-7878-C844-93BA-18C2EECADFA9}"/>
              </a:ext>
            </a:extLst>
          </p:cNvPr>
          <p:cNvSpPr/>
          <p:nvPr/>
        </p:nvSpPr>
        <p:spPr>
          <a:xfrm>
            <a:off x="3663404" y="4942110"/>
            <a:ext cx="4723357" cy="1147586"/>
          </a:xfrm>
          <a:prstGeom prst="leftArrow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23000">
                <a:schemeClr val="accent1">
                  <a:lumMod val="45000"/>
                  <a:lumOff val="55000"/>
                </a:schemeClr>
              </a:gs>
              <a:gs pos="52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9C5D7537-C0BB-E54C-99FE-9F7F8D0628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089085" y="5008317"/>
            <a:ext cx="1336968" cy="133696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F87E37FE-02D2-8845-83B8-44DBABEFE396}"/>
              </a:ext>
            </a:extLst>
          </p:cNvPr>
          <p:cNvSpPr txBox="1"/>
          <p:nvPr/>
        </p:nvSpPr>
        <p:spPr>
          <a:xfrm>
            <a:off x="2089085" y="6425294"/>
            <a:ext cx="13369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클라이언트</a:t>
            </a:r>
            <a:endParaRPr lang="ko-Kore-KR" altLang="en-US" sz="900" dirty="0"/>
          </a:p>
        </p:txBody>
      </p:sp>
      <p:pic>
        <p:nvPicPr>
          <p:cNvPr id="57" name="그림 56" descr="텍스트이(가) 표시된 사진&#10;&#10;자동 생성된 설명">
            <a:extLst>
              <a:ext uri="{FF2B5EF4-FFF2-40B4-BE49-F238E27FC236}">
                <a16:creationId xmlns:a16="http://schemas.microsoft.com/office/drawing/2014/main" id="{1D82B109-E906-5144-ACFB-88C4AEC3BA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226282" y="4697991"/>
            <a:ext cx="1150424" cy="1729239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45043FF5-B117-4341-9A7E-4370C49391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346493" y="4702609"/>
            <a:ext cx="1563216" cy="1563216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C87AF019-679B-E94B-BD66-C742AA4986FF}"/>
              </a:ext>
            </a:extLst>
          </p:cNvPr>
          <p:cNvSpPr txBox="1"/>
          <p:nvPr/>
        </p:nvSpPr>
        <p:spPr>
          <a:xfrm>
            <a:off x="8816715" y="6287056"/>
            <a:ext cx="6227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디스크</a:t>
            </a:r>
            <a:endParaRPr lang="ko-Kore-KR" altLang="en-US" sz="9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12506B0-866D-BD4E-9949-167B7B49B980}"/>
              </a:ext>
            </a:extLst>
          </p:cNvPr>
          <p:cNvSpPr txBox="1"/>
          <p:nvPr/>
        </p:nvSpPr>
        <p:spPr>
          <a:xfrm>
            <a:off x="5507167" y="6462215"/>
            <a:ext cx="6227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서버</a:t>
            </a:r>
            <a:endParaRPr lang="ko-Kore-KR" altLang="en-US" sz="900" dirty="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ED96F0-8F7D-E245-9306-AD0869787261}"/>
              </a:ext>
            </a:extLst>
          </p:cNvPr>
          <p:cNvCxnSpPr>
            <a:cxnSpLocks/>
            <a:stCxn id="49" idx="2"/>
            <a:endCxn id="54" idx="0"/>
          </p:cNvCxnSpPr>
          <p:nvPr/>
        </p:nvCxnSpPr>
        <p:spPr>
          <a:xfrm flipH="1">
            <a:off x="2757569" y="4257684"/>
            <a:ext cx="774374" cy="750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65EEF99-FBEA-CE4E-996E-F1FF778E7B17}"/>
              </a:ext>
            </a:extLst>
          </p:cNvPr>
          <p:cNvCxnSpPr>
            <a:cxnSpLocks/>
            <a:stCxn id="50" idx="2"/>
            <a:endCxn id="57" idx="0"/>
          </p:cNvCxnSpPr>
          <p:nvPr/>
        </p:nvCxnSpPr>
        <p:spPr>
          <a:xfrm>
            <a:off x="5677545" y="4263376"/>
            <a:ext cx="123949" cy="434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8B3A9BAF-96FE-DC47-8C1A-B2E0F71A25C3}"/>
              </a:ext>
            </a:extLst>
          </p:cNvPr>
          <p:cNvCxnSpPr>
            <a:cxnSpLocks/>
            <a:stCxn id="51" idx="2"/>
            <a:endCxn id="62" idx="0"/>
          </p:cNvCxnSpPr>
          <p:nvPr/>
        </p:nvCxnSpPr>
        <p:spPr>
          <a:xfrm>
            <a:off x="8926375" y="4266917"/>
            <a:ext cx="201726" cy="435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구부러진 연결선[U] 74">
            <a:extLst>
              <a:ext uri="{FF2B5EF4-FFF2-40B4-BE49-F238E27FC236}">
                <a16:creationId xmlns:a16="http://schemas.microsoft.com/office/drawing/2014/main" id="{8C612703-12EC-DA41-9173-78BAAA7481EC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>
            <a:off x="1599095" y="5014713"/>
            <a:ext cx="489991" cy="66208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3111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2.1</a:t>
            </a:r>
            <a:r>
              <a:rPr kumimoji="1" lang="ko-KR" altLang="en-US" dirty="0">
                <a:solidFill>
                  <a:schemeClr val="tx2"/>
                </a:solidFill>
              </a:rPr>
              <a:t> 인터넷의 리소스 탐색하기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은 </a:t>
            </a:r>
            <a:r>
              <a:rPr kumimoji="1" lang="en-US" altLang="ko-KR" sz="1800" dirty="0">
                <a:solidFill>
                  <a:schemeClr val="tx2"/>
                </a:solidFill>
              </a:rPr>
              <a:t>HTTP</a:t>
            </a:r>
            <a:r>
              <a:rPr kumimoji="1" lang="ko-KR" altLang="en-US" sz="1800" dirty="0">
                <a:solidFill>
                  <a:schemeClr val="tx2"/>
                </a:solidFill>
              </a:rPr>
              <a:t> 외에 다른 프로토콜도 사용할 수 있다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r>
              <a:rPr kumimoji="1" lang="en-US" altLang="ko-KR" sz="1400" dirty="0">
                <a:solidFill>
                  <a:schemeClr val="tx2"/>
                </a:solidFill>
                <a:hlinkClick r:id="rId2"/>
              </a:rPr>
              <a:t>mailto:president@whitehouse.gov</a:t>
            </a:r>
            <a:r>
              <a:rPr kumimoji="1" lang="en-US" altLang="ko-KR" sz="1400" dirty="0">
                <a:solidFill>
                  <a:schemeClr val="tx2"/>
                </a:solidFill>
              </a:rPr>
              <a:t> : </a:t>
            </a:r>
            <a:r>
              <a:rPr kumimoji="1" lang="ko-KR" altLang="en-US" sz="1400" dirty="0">
                <a:solidFill>
                  <a:schemeClr val="tx2"/>
                </a:solidFill>
              </a:rPr>
              <a:t>이메일 주소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r>
              <a:rPr kumimoji="1" lang="en-US" altLang="ko-KR" sz="1400" dirty="0">
                <a:solidFill>
                  <a:schemeClr val="tx2"/>
                </a:solidFill>
                <a:hlinkClick r:id="rId3"/>
              </a:rPr>
              <a:t>ftp://ftp.lots-o-books.com/pub/complete-price-list.xls</a:t>
            </a:r>
            <a:r>
              <a:rPr kumimoji="1" lang="en-US" altLang="ko-KR" sz="1400" dirty="0">
                <a:solidFill>
                  <a:schemeClr val="tx2"/>
                </a:solidFill>
              </a:rPr>
              <a:t> : FTP</a:t>
            </a:r>
            <a:r>
              <a:rPr kumimoji="1" lang="ko-KR" altLang="en-US" sz="1400" dirty="0">
                <a:solidFill>
                  <a:schemeClr val="tx2"/>
                </a:solidFill>
              </a:rPr>
              <a:t> 서버 상의 파일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r>
              <a:rPr kumimoji="1" lang="en-US" altLang="ko-KR" sz="1400" dirty="0" err="1">
                <a:solidFill>
                  <a:schemeClr val="tx2"/>
                </a:solidFill>
              </a:rPr>
              <a:t>rtsp</a:t>
            </a:r>
            <a:r>
              <a:rPr kumimoji="1" lang="en-US" altLang="ko-KR" sz="1400" dirty="0">
                <a:solidFill>
                  <a:schemeClr val="tx2"/>
                </a:solidFill>
              </a:rPr>
              <a:t>://www.joes-hardware.com:554/interview/</a:t>
            </a:r>
            <a:r>
              <a:rPr kumimoji="1" lang="en-US" altLang="ko-KR" sz="1400" dirty="0" err="1">
                <a:solidFill>
                  <a:schemeClr val="tx2"/>
                </a:solidFill>
              </a:rPr>
              <a:t>cto_video</a:t>
            </a:r>
            <a:r>
              <a:rPr kumimoji="1" lang="en-US" altLang="ko-KR" sz="1400" dirty="0">
                <a:solidFill>
                  <a:schemeClr val="tx2"/>
                </a:solidFill>
              </a:rPr>
              <a:t> : </a:t>
            </a:r>
            <a:r>
              <a:rPr kumimoji="1" lang="ko-KR" altLang="en-US" sz="1400" dirty="0">
                <a:solidFill>
                  <a:schemeClr val="tx2"/>
                </a:solidFill>
              </a:rPr>
              <a:t>스트리밍을 제공하기 위한 비디오 서버 상의 영화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endParaRPr kumimoji="1" lang="en-US" altLang="ko-KR" sz="1400" dirty="0">
              <a:solidFill>
                <a:schemeClr val="tx2"/>
              </a:solidFill>
            </a:endParaRPr>
          </a:p>
          <a:p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을 사용하면 리소스를 일관된 방식으로 지정할 수 있다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1983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2.1.1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이 있기 전 암흑의 시대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 err="1">
                <a:solidFill>
                  <a:schemeClr val="tx2"/>
                </a:solidFill>
              </a:rPr>
              <a:t>서버상의</a:t>
            </a:r>
            <a:r>
              <a:rPr kumimoji="1" lang="ko-KR" altLang="en-US" sz="1400" dirty="0">
                <a:solidFill>
                  <a:schemeClr val="tx2"/>
                </a:solidFill>
              </a:rPr>
              <a:t> 리소스에 접근하는 절차가 복잡했다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프로토콜마다 별도의 프로그램을 사용해야 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사용하여 정보에 쉽게 접근할 수 있게 되었다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03529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 문법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 문법은 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스킴에</a:t>
            </a:r>
            <a:r>
              <a:rPr kumimoji="1" lang="ko-KR" altLang="en-US" sz="1800" dirty="0">
                <a:solidFill>
                  <a:schemeClr val="tx2"/>
                </a:solidFill>
              </a:rPr>
              <a:t> 따라 달라진다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  <a:r>
              <a:rPr kumimoji="1" lang="ko-KR" altLang="en-US" sz="1800" dirty="0">
                <a:solidFill>
                  <a:schemeClr val="tx2"/>
                </a:solidFill>
              </a:rPr>
              <a:t> 하지만 전혀 다른 문법은 아니며 서로 매우 유사하다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대부분의 </a:t>
            </a:r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 문법은 일반적으로 </a:t>
            </a:r>
            <a:r>
              <a:rPr kumimoji="1" lang="en-US" altLang="ko-KR" sz="1800" dirty="0">
                <a:solidFill>
                  <a:schemeClr val="tx2"/>
                </a:solidFill>
              </a:rPr>
              <a:t>9</a:t>
            </a:r>
            <a:r>
              <a:rPr kumimoji="1" lang="ko-KR" altLang="en-US" sz="1800" dirty="0">
                <a:solidFill>
                  <a:schemeClr val="tx2"/>
                </a:solidFill>
              </a:rPr>
              <a:t>개 부분으로 나뉜다</a:t>
            </a:r>
            <a:r>
              <a:rPr kumimoji="1" lang="en-US" altLang="ko-KR" sz="1800" dirty="0">
                <a:solidFill>
                  <a:schemeClr val="tx2"/>
                </a:solidFill>
              </a:rPr>
              <a:t>(</a:t>
            </a:r>
            <a:r>
              <a:rPr kumimoji="1" lang="ko-KR" altLang="en-US" sz="1800" dirty="0">
                <a:solidFill>
                  <a:schemeClr val="tx2"/>
                </a:solidFill>
              </a:rPr>
              <a:t>핵심은 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스킴</a:t>
            </a:r>
            <a:r>
              <a:rPr kumimoji="1" lang="en-US" altLang="ko-KR" sz="1800" dirty="0">
                <a:solidFill>
                  <a:schemeClr val="tx2"/>
                </a:solidFill>
              </a:rPr>
              <a:t>,</a:t>
            </a:r>
            <a:r>
              <a:rPr kumimoji="1" lang="ko-KR" altLang="en-US" sz="1800" dirty="0">
                <a:solidFill>
                  <a:schemeClr val="tx2"/>
                </a:solidFill>
              </a:rPr>
              <a:t> 호스트</a:t>
            </a:r>
            <a:r>
              <a:rPr kumimoji="1" lang="en-US" altLang="ko-KR" sz="1800" dirty="0">
                <a:solidFill>
                  <a:schemeClr val="tx2"/>
                </a:solidFill>
              </a:rPr>
              <a:t>,</a:t>
            </a:r>
            <a:r>
              <a:rPr kumimoji="1" lang="ko-KR" altLang="en-US" sz="1800" dirty="0">
                <a:solidFill>
                  <a:schemeClr val="tx2"/>
                </a:solidFill>
              </a:rPr>
              <a:t> 경로</a:t>
            </a:r>
            <a:r>
              <a:rPr kumimoji="1" lang="en-US" altLang="ko-KR" sz="1800" dirty="0">
                <a:solidFill>
                  <a:schemeClr val="tx2"/>
                </a:solidFill>
              </a:rPr>
              <a:t>).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F97FA3C1-F2BE-ED47-9F43-7909CC9B7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260014"/>
              </p:ext>
            </p:extLst>
          </p:nvPr>
        </p:nvGraphicFramePr>
        <p:xfrm>
          <a:off x="793960" y="2888599"/>
          <a:ext cx="10732311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585">
                  <a:extLst>
                    <a:ext uri="{9D8B030D-6E8A-4147-A177-3AD203B41FA5}">
                      <a16:colId xmlns:a16="http://schemas.microsoft.com/office/drawing/2014/main" val="2161844354"/>
                    </a:ext>
                  </a:extLst>
                </a:gridCol>
                <a:gridCol w="7784448">
                  <a:extLst>
                    <a:ext uri="{9D8B030D-6E8A-4147-A177-3AD203B41FA5}">
                      <a16:colId xmlns:a16="http://schemas.microsoft.com/office/drawing/2014/main" val="132101280"/>
                    </a:ext>
                  </a:extLst>
                </a:gridCol>
                <a:gridCol w="1373278">
                  <a:extLst>
                    <a:ext uri="{9D8B030D-6E8A-4147-A177-3AD203B41FA5}">
                      <a16:colId xmlns:a16="http://schemas.microsoft.com/office/drawing/2014/main" val="172907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컴포넌트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기본값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72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스킴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어떤</a:t>
                      </a:r>
                      <a:r>
                        <a:rPr lang="ko-KR" altLang="en-US" sz="1400" dirty="0"/>
                        <a:t> 프로토콜을 사용하여 서버에 접근하는지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268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사용자</a:t>
                      </a:r>
                      <a:r>
                        <a:rPr lang="ko-KR" altLang="en-US" sz="1400" dirty="0"/>
                        <a:t> 이름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계정이</a:t>
                      </a:r>
                      <a:r>
                        <a:rPr lang="ko-KR" altLang="en-US" sz="1400" dirty="0"/>
                        <a:t> 필요한 </a:t>
                      </a:r>
                      <a:r>
                        <a:rPr lang="ko-KR" altLang="en-US" sz="1400" dirty="0" err="1"/>
                        <a:t>스킴을</a:t>
                      </a:r>
                      <a:r>
                        <a:rPr lang="ko-KR" altLang="en-US" sz="1400" dirty="0"/>
                        <a:t> 사용하는 경우</a:t>
                      </a:r>
                      <a:r>
                        <a:rPr lang="en-US" altLang="ko-KR" sz="1400" dirty="0"/>
                        <a:t>(FTP, SSH </a:t>
                      </a:r>
                      <a:r>
                        <a:rPr lang="ko-KR" altLang="en-US" sz="1400" dirty="0"/>
                        <a:t>등</a:t>
                      </a:r>
                      <a:r>
                        <a:rPr lang="en-US" altLang="ko-KR" sz="1400" dirty="0"/>
                        <a:t>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anonymous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150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사용자의 비밀번호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사용자 이름 다음에 </a:t>
                      </a:r>
                      <a:r>
                        <a:rPr lang="en-US" altLang="ko-KR" sz="1400" dirty="0"/>
                        <a:t>:</a:t>
                      </a:r>
                      <a:r>
                        <a:rPr lang="ko-KR" altLang="en-US" sz="1400" dirty="0" err="1"/>
                        <a:t>으로</a:t>
                      </a:r>
                      <a:r>
                        <a:rPr lang="ko-KR" altLang="en-US" sz="1400" dirty="0"/>
                        <a:t> 이어서 기술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093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호스트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서버의</a:t>
                      </a:r>
                      <a:r>
                        <a:rPr lang="ko-KR" altLang="en-US" sz="1400" dirty="0"/>
                        <a:t> 호스트명이나 </a:t>
                      </a:r>
                      <a:r>
                        <a:rPr lang="en-US" altLang="ko-KR" sz="1400" dirty="0"/>
                        <a:t>IP </a:t>
                      </a:r>
                      <a:r>
                        <a:rPr lang="ko-KR" altLang="en-US" sz="1400" dirty="0"/>
                        <a:t>주소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66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포트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서버가 열어놓은 포트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프로토콜에 따라 다른 포트 사용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396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경로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리소스의</a:t>
                      </a:r>
                      <a:r>
                        <a:rPr lang="ko-KR" altLang="en-US" sz="1400" dirty="0"/>
                        <a:t> 위치 표시 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로 다른 컴포넌트와 구분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16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파라미터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특정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스킴에서의</a:t>
                      </a:r>
                      <a:r>
                        <a:rPr lang="ko-KR" altLang="en-US" sz="1400" dirty="0"/>
                        <a:t> 입력 </a:t>
                      </a:r>
                      <a:r>
                        <a:rPr lang="ko-KR" altLang="en-US" sz="1400" dirty="0" err="1"/>
                        <a:t>파라미터</a:t>
                      </a:r>
                      <a:r>
                        <a:rPr lang="ko-KR" altLang="en-US" sz="1400" dirty="0"/>
                        <a:t> 기술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이름</a:t>
                      </a:r>
                      <a:r>
                        <a:rPr lang="en-US" altLang="ko-KR" sz="1400" dirty="0"/>
                        <a:t>=</a:t>
                      </a:r>
                      <a:r>
                        <a:rPr lang="ko-KR" altLang="en-US" sz="1400" dirty="0"/>
                        <a:t>값의 쌍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;</a:t>
                      </a:r>
                      <a:r>
                        <a:rPr lang="ko-KR" altLang="en-US" sz="1400" dirty="0"/>
                        <a:t>로 구분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여러 개 가능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321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질의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파라미터</a:t>
                      </a:r>
                      <a:r>
                        <a:rPr lang="ko-KR" altLang="en-US" sz="1400" dirty="0"/>
                        <a:t> 전달을 위해 사용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 끝에 </a:t>
                      </a:r>
                      <a:r>
                        <a:rPr lang="en-US" altLang="ko-KR" sz="1400" dirty="0"/>
                        <a:t>?</a:t>
                      </a:r>
                      <a:r>
                        <a:rPr lang="ko-KR" altLang="en-US" sz="1400" dirty="0"/>
                        <a:t>로 구분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858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프래그먼트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리소스의</a:t>
                      </a:r>
                      <a:r>
                        <a:rPr lang="ko-KR" altLang="en-US" sz="1400" dirty="0"/>
                        <a:t> 일부를 가리키는 이름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서버로 전달되지 않고 클라이언트에서 처리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1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933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HTTP: </a:t>
            </a:r>
            <a:r>
              <a:rPr kumimoji="1" lang="ko-KR" altLang="en-US" dirty="0">
                <a:solidFill>
                  <a:schemeClr val="tx2"/>
                </a:solidFill>
              </a:rPr>
              <a:t>인터넷의 멀티미디어 배달부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신뢰성 있는 데이터 전송 프로토콜을 사용하기 때문에 전송 중 손상되거나 꼬이지 않음을 보장한다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3784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2.2.1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스킴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사용할 프로토콜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주어진 리소스에 어떻게 접근하는지 알려주는 중요한 정보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알파벳으로 시작해야 하며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의 나머지 부분과 </a:t>
            </a:r>
            <a:r>
              <a:rPr kumimoji="1" lang="en-US" altLang="ko-KR" sz="1400" dirty="0">
                <a:solidFill>
                  <a:schemeClr val="tx2"/>
                </a:solidFill>
              </a:rPr>
              <a:t>‘:’</a:t>
            </a:r>
            <a:r>
              <a:rPr kumimoji="1" lang="ko-KR" altLang="en-US" sz="1400" dirty="0">
                <a:solidFill>
                  <a:schemeClr val="tx2"/>
                </a:solidFill>
              </a:rPr>
              <a:t>로 구분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대소문자를 가리지 않는다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3285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2.2.2</a:t>
            </a:r>
            <a:r>
              <a:rPr kumimoji="1" lang="ko-KR" altLang="en-US" dirty="0">
                <a:solidFill>
                  <a:schemeClr val="tx2"/>
                </a:solidFill>
              </a:rPr>
              <a:t> 호스트와 포트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리소스를 제공하는 서버의 위치 정보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호스트명이나 </a:t>
            </a:r>
            <a:r>
              <a:rPr kumimoji="1" lang="en-US" altLang="ko-KR" sz="1400" dirty="0">
                <a:solidFill>
                  <a:schemeClr val="tx2"/>
                </a:solidFill>
              </a:rPr>
              <a:t>IP</a:t>
            </a:r>
            <a:r>
              <a:rPr kumimoji="1" lang="ko-KR" altLang="en-US" sz="1400" dirty="0">
                <a:solidFill>
                  <a:schemeClr val="tx2"/>
                </a:solidFill>
              </a:rPr>
              <a:t> 주소로 제공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포트는 서버에서 필요에 따라 열어놓은 네트워크 포트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HTTP: 80</a:t>
            </a: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HTTPS: 443</a:t>
            </a: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FTP: 21</a:t>
            </a: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SSH: 22</a:t>
            </a: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TELNET: 23</a:t>
            </a:r>
          </a:p>
          <a:p>
            <a:pPr lvl="2"/>
            <a:endParaRPr kumimoji="1" lang="en-US" altLang="ko-KR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3165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2.2.3</a:t>
            </a:r>
            <a:r>
              <a:rPr kumimoji="1" lang="ko-KR" altLang="en-US" dirty="0">
                <a:solidFill>
                  <a:schemeClr val="tx2"/>
                </a:solidFill>
              </a:rPr>
              <a:t> 사용자 이름과 비밀번호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리소스에 접근하기 위해 사용자 이름과 비밀번호가 필요한 경우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FTP, SSH </a:t>
            </a:r>
            <a:r>
              <a:rPr kumimoji="1" lang="ko-KR" altLang="en-US" sz="1400" dirty="0">
                <a:solidFill>
                  <a:schemeClr val="tx2"/>
                </a:solidFill>
              </a:rPr>
              <a:t>등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  <a:hlinkClick r:id="rId2"/>
              </a:rPr>
              <a:t>ftp://ftp.prep.ai.mit.edu/pub/gnu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  <a:hlinkClick r:id="rId3"/>
              </a:rPr>
              <a:t>ftp://anonymous@ftp.prep.ai.mit.edu/pub/gnu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  <a:hlinkClick r:id="rId3"/>
              </a:rPr>
              <a:t>ftp://anonymous:my_passwd@ftp.prep.ai.mit.edu/pub/gnu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http://</a:t>
            </a:r>
            <a:r>
              <a:rPr kumimoji="1" lang="en-US" altLang="ko-KR" sz="1200" dirty="0" err="1">
                <a:solidFill>
                  <a:schemeClr val="tx2"/>
                </a:solidFill>
              </a:rPr>
              <a:t>joe:joepasswd@www.joes-hardware.com</a:t>
            </a:r>
            <a:r>
              <a:rPr kumimoji="1" lang="en-US" altLang="ko-KR" sz="1200" dirty="0">
                <a:solidFill>
                  <a:schemeClr val="tx2"/>
                </a:solidFill>
              </a:rPr>
              <a:t>/</a:t>
            </a:r>
            <a:r>
              <a:rPr kumimoji="1" lang="en-US" altLang="ko-KR" sz="1200" dirty="0" err="1">
                <a:solidFill>
                  <a:schemeClr val="tx2"/>
                </a:solidFill>
              </a:rPr>
              <a:t>sales_info.txt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FTP</a:t>
            </a:r>
            <a:r>
              <a:rPr kumimoji="1" lang="ko-KR" altLang="en-US" sz="1200" dirty="0">
                <a:solidFill>
                  <a:schemeClr val="tx2"/>
                </a:solidFill>
              </a:rPr>
              <a:t>에서 첫 번째 예 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처럼</a:t>
            </a:r>
            <a:r>
              <a:rPr kumimoji="1" lang="ko-KR" altLang="en-US" sz="1200" dirty="0">
                <a:solidFill>
                  <a:schemeClr val="tx2"/>
                </a:solidFill>
              </a:rPr>
              <a:t> 사용자 이름과 비밀번호를 명시하지 않으면</a:t>
            </a:r>
            <a:r>
              <a:rPr kumimoji="1" lang="en-US" altLang="ko-KR" sz="1200" dirty="0">
                <a:solidFill>
                  <a:schemeClr val="tx2"/>
                </a:solidFill>
              </a:rPr>
              <a:t> </a:t>
            </a:r>
            <a:r>
              <a:rPr kumimoji="1" lang="ko-KR" altLang="en-US" sz="1200" dirty="0">
                <a:solidFill>
                  <a:schemeClr val="tx2"/>
                </a:solidFill>
              </a:rPr>
              <a:t>기본 사용자 이름으로 </a:t>
            </a:r>
            <a:r>
              <a:rPr kumimoji="1" lang="en-US" altLang="ko-KR" sz="1200" dirty="0">
                <a:solidFill>
                  <a:schemeClr val="tx2"/>
                </a:solidFill>
              </a:rPr>
              <a:t>‘anonymous’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를</a:t>
            </a:r>
            <a:r>
              <a:rPr kumimoji="1" lang="en-US" altLang="ko-KR" sz="1200" dirty="0">
                <a:solidFill>
                  <a:schemeClr val="tx2"/>
                </a:solidFill>
              </a:rPr>
              <a:t>,</a:t>
            </a:r>
            <a:r>
              <a:rPr kumimoji="1" lang="ko-KR" altLang="en-US" sz="1200" dirty="0">
                <a:solidFill>
                  <a:schemeClr val="tx2"/>
                </a:solidFill>
              </a:rPr>
              <a:t> 비밀번호는 브라우저마다 가지고 있는 기본 값을 사용한다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‘@’ </a:t>
            </a:r>
            <a:r>
              <a:rPr kumimoji="1" lang="ko-KR" altLang="en-US" sz="1200" dirty="0">
                <a:solidFill>
                  <a:schemeClr val="tx2"/>
                </a:solidFill>
              </a:rPr>
              <a:t>문자로 다른 </a:t>
            </a:r>
            <a:r>
              <a:rPr kumimoji="1" lang="en-US" altLang="ko-KR" sz="1200" dirty="0">
                <a:solidFill>
                  <a:schemeClr val="tx2"/>
                </a:solidFill>
              </a:rPr>
              <a:t>URL </a:t>
            </a:r>
            <a:r>
              <a:rPr kumimoji="1" lang="ko-KR" altLang="en-US" sz="1200" dirty="0">
                <a:solidFill>
                  <a:schemeClr val="tx2"/>
                </a:solidFill>
              </a:rPr>
              <a:t>컴포넌트와 구분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endParaRPr kumimoji="1" lang="en-US" altLang="ko-KR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5717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2.2.4</a:t>
            </a:r>
            <a:r>
              <a:rPr kumimoji="1" lang="ko-KR" altLang="en-US" dirty="0">
                <a:solidFill>
                  <a:schemeClr val="tx2"/>
                </a:solidFill>
              </a:rPr>
              <a:t> 경로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서버 내의 리소스 위치를 표시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계층적 파일 시스템과 유사한 구조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‘/’</a:t>
            </a:r>
            <a:r>
              <a:rPr kumimoji="1" lang="ko-KR" altLang="en-US" sz="1400" dirty="0">
                <a:solidFill>
                  <a:schemeClr val="tx2"/>
                </a:solidFill>
              </a:rPr>
              <a:t> 기호로 경로 조각을 구분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각 경로 조각은 자체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파라미터를</a:t>
            </a:r>
            <a:r>
              <a:rPr kumimoji="1" lang="ko-KR" altLang="en-US" sz="1400" dirty="0">
                <a:solidFill>
                  <a:schemeClr val="tx2"/>
                </a:solidFill>
              </a:rPr>
              <a:t> 가질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endParaRPr kumimoji="1" lang="en-US" altLang="ko-KR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9833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2.2.5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파라미터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애플리케이션이 서버에 정확한 요청을 하기 위해 필요한 입력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파라미터를</a:t>
            </a:r>
            <a:r>
              <a:rPr kumimoji="1" lang="ko-KR" altLang="en-US" sz="1400" dirty="0">
                <a:solidFill>
                  <a:schemeClr val="tx2"/>
                </a:solidFill>
              </a:rPr>
              <a:t> 받는데 사용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“</a:t>
            </a:r>
            <a:r>
              <a:rPr kumimoji="1" lang="ko-KR" altLang="en-US" sz="1400" dirty="0">
                <a:solidFill>
                  <a:schemeClr val="tx2"/>
                </a:solidFill>
              </a:rPr>
              <a:t>이름</a:t>
            </a:r>
            <a:r>
              <a:rPr kumimoji="1" lang="en-US" altLang="ko-KR" sz="1400" dirty="0">
                <a:solidFill>
                  <a:schemeClr val="tx2"/>
                </a:solidFill>
              </a:rPr>
              <a:t>=</a:t>
            </a:r>
            <a:r>
              <a:rPr kumimoji="1" lang="ko-KR" altLang="en-US" sz="1400" dirty="0">
                <a:solidFill>
                  <a:schemeClr val="tx2"/>
                </a:solidFill>
              </a:rPr>
              <a:t>값</a:t>
            </a:r>
            <a:r>
              <a:rPr kumimoji="1" lang="en-US" altLang="ko-KR" sz="1400" dirty="0">
                <a:solidFill>
                  <a:schemeClr val="tx2"/>
                </a:solidFill>
              </a:rPr>
              <a:t>”</a:t>
            </a:r>
            <a:r>
              <a:rPr kumimoji="1" lang="ko-KR" altLang="en-US" sz="1400" dirty="0">
                <a:solidFill>
                  <a:schemeClr val="tx2"/>
                </a:solidFill>
              </a:rPr>
              <a:t> 쌍의 형태로 다른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 컴포넌트와는 </a:t>
            </a:r>
            <a:r>
              <a:rPr kumimoji="1" lang="en-US" altLang="ko-KR" sz="1400" dirty="0">
                <a:solidFill>
                  <a:schemeClr val="tx2"/>
                </a:solidFill>
              </a:rPr>
              <a:t>“;”</a:t>
            </a:r>
            <a:r>
              <a:rPr kumimoji="1" lang="ko-KR" altLang="en-US" sz="1400" dirty="0">
                <a:solidFill>
                  <a:schemeClr val="tx2"/>
                </a:solidFill>
              </a:rPr>
              <a:t>로 구분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 err="1">
                <a:solidFill>
                  <a:schemeClr val="tx2"/>
                </a:solidFill>
              </a:rPr>
              <a:t>파라미터의</a:t>
            </a:r>
            <a:r>
              <a:rPr kumimoji="1" lang="ko-KR" altLang="en-US" sz="1400" dirty="0">
                <a:solidFill>
                  <a:schemeClr val="tx2"/>
                </a:solidFill>
              </a:rPr>
              <a:t> 예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  <a:hlinkClick r:id="rId2"/>
              </a:rPr>
              <a:t>ftp://prep.ai.mit.edu/pub/gnu;type=d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  <a:hlinkClick r:id="rId3"/>
              </a:rPr>
              <a:t>http://www.joes-hardware.com/hammers;sale=false/index.html;graphics=true</a:t>
            </a:r>
            <a:endParaRPr kumimoji="1" lang="en-US" altLang="ko-KR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9525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2.2.6</a:t>
            </a:r>
            <a:r>
              <a:rPr kumimoji="1" lang="ko-KR" altLang="en-US" dirty="0">
                <a:solidFill>
                  <a:schemeClr val="tx2"/>
                </a:solidFill>
              </a:rPr>
              <a:t> 질의 문자열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 err="1">
                <a:solidFill>
                  <a:schemeClr val="tx2"/>
                </a:solidFill>
              </a:rPr>
              <a:t>요청받은</a:t>
            </a:r>
            <a:r>
              <a:rPr kumimoji="1" lang="ko-KR" altLang="en-US" sz="1400" dirty="0">
                <a:solidFill>
                  <a:schemeClr val="tx2"/>
                </a:solidFill>
              </a:rPr>
              <a:t> 리소스 형식의 범위를 줄이기 위해 추가되는 컴포넌트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의 끝에 </a:t>
            </a:r>
            <a:r>
              <a:rPr kumimoji="1" lang="en-US" altLang="ko-KR" sz="1400" dirty="0">
                <a:solidFill>
                  <a:schemeClr val="tx2"/>
                </a:solidFill>
              </a:rPr>
              <a:t>?</a:t>
            </a:r>
            <a:r>
              <a:rPr kumimoji="1" lang="ko-KR" altLang="en-US" sz="1400" dirty="0">
                <a:solidFill>
                  <a:schemeClr val="tx2"/>
                </a:solidFill>
              </a:rPr>
              <a:t>로 구분하여 작성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“&amp;”</a:t>
            </a:r>
            <a:r>
              <a:rPr kumimoji="1" lang="ko-KR" altLang="en-US" sz="1400" dirty="0">
                <a:solidFill>
                  <a:schemeClr val="tx2"/>
                </a:solidFill>
              </a:rPr>
              <a:t> 문자로 구분된 </a:t>
            </a:r>
            <a:r>
              <a:rPr kumimoji="1" lang="en-US" altLang="ko-KR" sz="1400" dirty="0">
                <a:solidFill>
                  <a:schemeClr val="tx2"/>
                </a:solidFill>
              </a:rPr>
              <a:t>“</a:t>
            </a:r>
            <a:r>
              <a:rPr kumimoji="1" lang="ko-KR" altLang="en-US" sz="1400" dirty="0">
                <a:solidFill>
                  <a:schemeClr val="tx2"/>
                </a:solidFill>
              </a:rPr>
              <a:t>이름</a:t>
            </a:r>
            <a:r>
              <a:rPr kumimoji="1" lang="en-US" altLang="ko-KR" sz="1400" dirty="0">
                <a:solidFill>
                  <a:schemeClr val="tx2"/>
                </a:solidFill>
              </a:rPr>
              <a:t>=</a:t>
            </a:r>
            <a:r>
              <a:rPr kumimoji="1" lang="ko-KR" altLang="en-US" sz="1400" dirty="0">
                <a:solidFill>
                  <a:schemeClr val="tx2"/>
                </a:solidFill>
              </a:rPr>
              <a:t>값</a:t>
            </a:r>
            <a:r>
              <a:rPr kumimoji="1" lang="en-US" altLang="ko-KR" sz="1400" dirty="0">
                <a:solidFill>
                  <a:schemeClr val="tx2"/>
                </a:solidFill>
              </a:rPr>
              <a:t>”</a:t>
            </a:r>
            <a:r>
              <a:rPr kumimoji="1" lang="ko-KR" altLang="en-US" sz="1400" dirty="0">
                <a:solidFill>
                  <a:schemeClr val="tx2"/>
                </a:solidFill>
              </a:rPr>
              <a:t>의 쌍으로 구성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lang="ko-KR" altLang="en-US" sz="1400" dirty="0">
                <a:solidFill>
                  <a:schemeClr val="tx1"/>
                </a:solidFill>
              </a:rPr>
              <a:t>아이템 번호 </a:t>
            </a:r>
            <a:r>
              <a:rPr lang="en-US" altLang="ko-KR" sz="1400" dirty="0">
                <a:solidFill>
                  <a:schemeClr val="tx1"/>
                </a:solidFill>
              </a:rPr>
              <a:t>12731</a:t>
            </a:r>
            <a:r>
              <a:rPr lang="ko-KR" altLang="en-US" sz="1400" dirty="0">
                <a:solidFill>
                  <a:schemeClr val="tx1"/>
                </a:solidFill>
              </a:rPr>
              <a:t>의 재고가 있는지 확인하는 </a:t>
            </a:r>
            <a:r>
              <a:rPr lang="en-US" altLang="ko-KR" sz="1400" dirty="0">
                <a:solidFill>
                  <a:schemeClr val="tx1"/>
                </a:solidFill>
              </a:rPr>
              <a:t>URL</a:t>
            </a:r>
            <a:r>
              <a:rPr lang="ko-KR" altLang="en-US" sz="1400" dirty="0">
                <a:solidFill>
                  <a:schemeClr val="tx1"/>
                </a:solidFill>
              </a:rPr>
              <a:t>에 사용된 질의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2"/>
            <a:r>
              <a:rPr lang="en-US" altLang="ko-Kore-KR" sz="1200" dirty="0">
                <a:solidFill>
                  <a:schemeClr val="tx1"/>
                </a:solidFill>
                <a:hlinkClick r:id="rId2"/>
              </a:rPr>
              <a:t>http://www.joes-hardware.com/inventory-check.cgi?item=12731</a:t>
            </a:r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ko-Kore-KR" altLang="en-US" sz="12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86295D-42F7-024D-BC83-F81F70ECD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006" y="2588207"/>
            <a:ext cx="9165248" cy="395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023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2.2.7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프래그먼트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리소스의 특정 부분을 가리킬 수 있는 컴포넌트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의 오른쪽에 </a:t>
            </a:r>
            <a:r>
              <a:rPr kumimoji="1" lang="en-US" altLang="ko-KR" sz="1400" dirty="0">
                <a:solidFill>
                  <a:schemeClr val="tx2"/>
                </a:solidFill>
              </a:rPr>
              <a:t>“#”</a:t>
            </a:r>
            <a:r>
              <a:rPr kumimoji="1" lang="ko-KR" altLang="en-US" sz="1400" dirty="0">
                <a:solidFill>
                  <a:schemeClr val="tx2"/>
                </a:solidFill>
              </a:rPr>
              <a:t>문자에 이어서 기술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서버에 전달되지는 않는다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 err="1">
                <a:solidFill>
                  <a:schemeClr val="tx2"/>
                </a:solidFill>
              </a:rPr>
              <a:t>tools.html</a:t>
            </a:r>
            <a:r>
              <a:rPr kumimoji="1" lang="ko-KR" altLang="en-US" sz="1400" dirty="0">
                <a:solidFill>
                  <a:schemeClr val="tx2"/>
                </a:solidFill>
              </a:rPr>
              <a:t> 페이지의 </a:t>
            </a:r>
            <a:r>
              <a:rPr kumimoji="1" lang="en-US" altLang="ko-KR" sz="1400" dirty="0">
                <a:solidFill>
                  <a:schemeClr val="tx2"/>
                </a:solidFill>
              </a:rPr>
              <a:t>drills</a:t>
            </a:r>
            <a:r>
              <a:rPr kumimoji="1" lang="ko-KR" altLang="en-US" sz="1400" dirty="0">
                <a:solidFill>
                  <a:schemeClr val="tx2"/>
                </a:solidFill>
              </a:rPr>
              <a:t>라는 위치를 표현하는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http://</a:t>
            </a:r>
            <a:r>
              <a:rPr kumimoji="1" lang="en-US" altLang="ko-KR" sz="1200" dirty="0" err="1">
                <a:solidFill>
                  <a:schemeClr val="tx2"/>
                </a:solidFill>
              </a:rPr>
              <a:t>www.joes-hardware.com</a:t>
            </a:r>
            <a:r>
              <a:rPr kumimoji="1" lang="en-US" altLang="ko-KR" sz="1200" dirty="0">
                <a:solidFill>
                  <a:schemeClr val="tx2"/>
                </a:solidFill>
              </a:rPr>
              <a:t>/</a:t>
            </a:r>
            <a:r>
              <a:rPr kumimoji="1" lang="en-US" altLang="ko-KR" sz="1200" dirty="0" err="1">
                <a:solidFill>
                  <a:schemeClr val="tx2"/>
                </a:solidFill>
              </a:rPr>
              <a:t>tools.html</a:t>
            </a:r>
            <a:r>
              <a:rPr kumimoji="1" lang="en-US" altLang="ko-KR" sz="1200" dirty="0" err="1">
                <a:solidFill>
                  <a:srgbClr val="FF0000"/>
                </a:solidFill>
              </a:rPr>
              <a:t>#drills</a:t>
            </a:r>
            <a:endParaRPr kumimoji="1" lang="en-US" altLang="ko-KR" sz="1200" dirty="0">
              <a:solidFill>
                <a:srgbClr val="FF0000"/>
              </a:solidFill>
            </a:endParaRPr>
          </a:p>
        </p:txBody>
      </p:sp>
      <p:pic>
        <p:nvPicPr>
          <p:cNvPr id="5" name="그림 4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FB564FC3-CCE6-9841-9ADE-1179164AB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5" y="1969851"/>
            <a:ext cx="5184832" cy="365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48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2.3</a:t>
            </a:r>
            <a:r>
              <a:rPr kumimoji="1" lang="ko-KR" altLang="en-US" dirty="0">
                <a:solidFill>
                  <a:schemeClr val="tx2"/>
                </a:solidFill>
              </a:rPr>
              <a:t> 단축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sz="1800" dirty="0">
                <a:solidFill>
                  <a:schemeClr val="tx2"/>
                </a:solidFill>
              </a:rPr>
              <a:t>단축 </a:t>
            </a:r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</a:p>
          <a:p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상대 </a:t>
            </a:r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</a:p>
          <a:p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en-US" altLang="ko-KR" sz="1800" dirty="0">
                <a:solidFill>
                  <a:schemeClr val="tx2"/>
                </a:solidFill>
              </a:rPr>
              <a:t>URL </a:t>
            </a:r>
            <a:r>
              <a:rPr kumimoji="1" lang="ko-KR" altLang="en-US" sz="1800" dirty="0">
                <a:solidFill>
                  <a:schemeClr val="tx2"/>
                </a:solidFill>
              </a:rPr>
              <a:t>자동 확장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45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2.3.1</a:t>
            </a:r>
            <a:r>
              <a:rPr kumimoji="1" lang="ko-KR" altLang="en-US" dirty="0">
                <a:solidFill>
                  <a:schemeClr val="tx2"/>
                </a:solidFill>
              </a:rPr>
              <a:t> 상대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은 상대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과 절대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로 나뉜다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리소스에 접근하기 위한 모든 정보를 가지고 있는 것이 절대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리소스에 접근하기 위한 모든 정보를 가지고 있지 않은 것이 상대 </a:t>
            </a:r>
            <a:r>
              <a:rPr kumimoji="1" lang="en-US" altLang="ko-KR" sz="1400" dirty="0">
                <a:solidFill>
                  <a:schemeClr val="tx2"/>
                </a:solidFill>
              </a:rPr>
              <a:t>URL. base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라고</a:t>
            </a:r>
            <a:r>
              <a:rPr kumimoji="1" lang="ko-KR" altLang="en-US" sz="1400" dirty="0">
                <a:solidFill>
                  <a:schemeClr val="tx2"/>
                </a:solidFill>
              </a:rPr>
              <a:t> 하는 다른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사용해야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&lt;a </a:t>
            </a:r>
            <a:r>
              <a:rPr kumimoji="1" lang="en-US" altLang="ko-KR" sz="1400" dirty="0" err="1">
                <a:solidFill>
                  <a:schemeClr val="tx2"/>
                </a:solidFill>
              </a:rPr>
              <a:t>href</a:t>
            </a:r>
            <a:r>
              <a:rPr kumimoji="1" lang="en-US" altLang="ko-KR" sz="1400" dirty="0">
                <a:solidFill>
                  <a:schemeClr val="tx2"/>
                </a:solidFill>
              </a:rPr>
              <a:t>=“</a:t>
            </a:r>
            <a:r>
              <a:rPr kumimoji="1" lang="en-US" altLang="ko-KR" sz="1400" dirty="0">
                <a:solidFill>
                  <a:srgbClr val="FF0000"/>
                </a:solidFill>
              </a:rPr>
              <a:t>./</a:t>
            </a:r>
            <a:r>
              <a:rPr kumimoji="1" lang="en-US" altLang="ko-KR" sz="1400" dirty="0" err="1">
                <a:solidFill>
                  <a:srgbClr val="FF0000"/>
                </a:solidFill>
              </a:rPr>
              <a:t>hammers.html</a:t>
            </a:r>
            <a:r>
              <a:rPr kumimoji="1" lang="en-US" altLang="ko-KR" sz="1400" dirty="0">
                <a:solidFill>
                  <a:schemeClr val="tx2"/>
                </a:solidFill>
              </a:rPr>
              <a:t>”&gt;hammers&lt;/a&gt;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문서의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기준으로 상대 경로를 표시함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상대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은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프래그먼트이거나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의 일부이다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200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EB8D51-41C1-9C42-9439-0DF78D63E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85" y="4636026"/>
            <a:ext cx="58166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447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2.3.1</a:t>
            </a:r>
            <a:r>
              <a:rPr kumimoji="1" lang="ko-KR" altLang="en-US" dirty="0">
                <a:solidFill>
                  <a:schemeClr val="tx2"/>
                </a:solidFill>
              </a:rPr>
              <a:t> 상대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상대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사용하면 리소스 집합을 쉽게 변경할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기저 </a:t>
            </a:r>
            <a:r>
              <a:rPr kumimoji="1" lang="en-US" altLang="ko-KR" sz="1400" dirty="0">
                <a:solidFill>
                  <a:schemeClr val="tx2"/>
                </a:solidFill>
              </a:rPr>
              <a:t>URL : </a:t>
            </a:r>
            <a:r>
              <a:rPr kumimoji="1" lang="ko-KR" altLang="en-US" sz="1400" dirty="0">
                <a:solidFill>
                  <a:schemeClr val="tx2"/>
                </a:solidFill>
              </a:rPr>
              <a:t>상대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변환하기 위한 첫 단계로 아래와 같은 방법으로 얻을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r>
              <a:rPr kumimoji="1" lang="ko-KR" altLang="en-US" sz="1200" b="1" dirty="0">
                <a:solidFill>
                  <a:schemeClr val="tx2"/>
                </a:solidFill>
              </a:rPr>
              <a:t>리소스에서 명시적으로 제공 </a:t>
            </a:r>
            <a:r>
              <a:rPr kumimoji="1" lang="en-US" altLang="ko-KR" sz="1200" dirty="0">
                <a:solidFill>
                  <a:schemeClr val="tx2"/>
                </a:solidFill>
              </a:rPr>
              <a:t>: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HTML</a:t>
            </a:r>
            <a:r>
              <a:rPr kumimoji="1" lang="ko-KR" altLang="en-US" sz="1200" dirty="0">
                <a:solidFill>
                  <a:schemeClr val="tx2"/>
                </a:solidFill>
              </a:rPr>
              <a:t> 문서에는 기저 </a:t>
            </a:r>
            <a:r>
              <a:rPr kumimoji="1" lang="en-US" altLang="ko-KR" sz="1200" dirty="0">
                <a:solidFill>
                  <a:schemeClr val="tx2"/>
                </a:solidFill>
              </a:rPr>
              <a:t>URL</a:t>
            </a:r>
            <a:r>
              <a:rPr kumimoji="1" lang="ko-KR" altLang="en-US" sz="1200" dirty="0">
                <a:solidFill>
                  <a:schemeClr val="tx2"/>
                </a:solidFill>
              </a:rPr>
              <a:t>을 명시하기 위한 </a:t>
            </a:r>
            <a:r>
              <a:rPr kumimoji="1" lang="en-US" altLang="ko-KR" sz="1200" dirty="0">
                <a:solidFill>
                  <a:schemeClr val="tx2"/>
                </a:solidFill>
              </a:rPr>
              <a:t>&lt;BASE&gt; </a:t>
            </a:r>
            <a:r>
              <a:rPr kumimoji="1" lang="ko-KR" altLang="en-US" sz="1200" dirty="0">
                <a:solidFill>
                  <a:schemeClr val="tx2"/>
                </a:solidFill>
              </a:rPr>
              <a:t>태그를 기술할 수 있다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r>
              <a:rPr kumimoji="1" lang="ko-KR" altLang="en-US" sz="1200" b="1" dirty="0">
                <a:solidFill>
                  <a:schemeClr val="tx2"/>
                </a:solidFill>
              </a:rPr>
              <a:t>리소스를 포함하고 있는 기저 </a:t>
            </a:r>
            <a:r>
              <a:rPr kumimoji="1" lang="en-US" altLang="ko-KR" sz="1200" b="1" dirty="0">
                <a:solidFill>
                  <a:schemeClr val="tx2"/>
                </a:solidFill>
              </a:rPr>
              <a:t>URL </a:t>
            </a:r>
            <a:r>
              <a:rPr kumimoji="1" lang="en-US" altLang="ko-KR" sz="1200" dirty="0">
                <a:solidFill>
                  <a:schemeClr val="tx2"/>
                </a:solidFill>
              </a:rPr>
              <a:t>: </a:t>
            </a:r>
            <a:r>
              <a:rPr kumimoji="1" lang="ko-KR" altLang="en-US" sz="1200" dirty="0">
                <a:solidFill>
                  <a:schemeClr val="tx2"/>
                </a:solidFill>
              </a:rPr>
              <a:t>상대 </a:t>
            </a:r>
            <a:r>
              <a:rPr kumimoji="1" lang="en-US" altLang="ko-KR" sz="1200" dirty="0">
                <a:solidFill>
                  <a:schemeClr val="tx2"/>
                </a:solidFill>
              </a:rPr>
              <a:t>URL</a:t>
            </a:r>
            <a:r>
              <a:rPr kumimoji="1" lang="ko-KR" altLang="en-US" sz="1200" dirty="0">
                <a:solidFill>
                  <a:schemeClr val="tx2"/>
                </a:solidFill>
              </a:rPr>
              <a:t>을 포함하고 있는 리소스의 </a:t>
            </a:r>
            <a:r>
              <a:rPr kumimoji="1" lang="en-US" altLang="ko-KR" sz="1200" dirty="0">
                <a:solidFill>
                  <a:schemeClr val="tx2"/>
                </a:solidFill>
              </a:rPr>
              <a:t>URL</a:t>
            </a:r>
            <a:r>
              <a:rPr kumimoji="1" lang="ko-KR" altLang="en-US" sz="1200" dirty="0">
                <a:solidFill>
                  <a:schemeClr val="tx2"/>
                </a:solidFill>
              </a:rPr>
              <a:t>을 기저 </a:t>
            </a:r>
            <a:r>
              <a:rPr kumimoji="1" lang="en-US" altLang="ko-KR" sz="1200" dirty="0">
                <a:solidFill>
                  <a:schemeClr val="tx2"/>
                </a:solidFill>
              </a:rPr>
              <a:t>URL</a:t>
            </a:r>
            <a:r>
              <a:rPr kumimoji="1" lang="ko-KR" altLang="en-US" sz="1200" dirty="0">
                <a:solidFill>
                  <a:schemeClr val="tx2"/>
                </a:solidFill>
              </a:rPr>
              <a:t>로 사용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200" b="1" dirty="0">
                <a:solidFill>
                  <a:schemeClr val="tx2"/>
                </a:solidFill>
              </a:rPr>
              <a:t>기저 </a:t>
            </a:r>
            <a:r>
              <a:rPr kumimoji="1" lang="en-US" altLang="ko-KR" sz="1200" b="1" dirty="0">
                <a:solidFill>
                  <a:schemeClr val="tx2"/>
                </a:solidFill>
              </a:rPr>
              <a:t>URL</a:t>
            </a:r>
            <a:r>
              <a:rPr kumimoji="1" lang="ko-KR" altLang="en-US" sz="1200" b="1" dirty="0">
                <a:solidFill>
                  <a:schemeClr val="tx2"/>
                </a:solidFill>
              </a:rPr>
              <a:t>이 없는 경우 </a:t>
            </a:r>
            <a:r>
              <a:rPr kumimoji="1" lang="en-US" altLang="ko-KR" sz="1200" dirty="0">
                <a:solidFill>
                  <a:schemeClr val="tx2"/>
                </a:solidFill>
              </a:rPr>
              <a:t>:</a:t>
            </a:r>
            <a:r>
              <a:rPr kumimoji="1" lang="ko-KR" altLang="en-US" sz="1200" dirty="0">
                <a:solidFill>
                  <a:schemeClr val="tx2"/>
                </a:solidFill>
              </a:rPr>
              <a:t> 절대 </a:t>
            </a:r>
            <a:r>
              <a:rPr kumimoji="1" lang="en-US" altLang="ko-KR" sz="1200" dirty="0">
                <a:solidFill>
                  <a:schemeClr val="tx2"/>
                </a:solidFill>
              </a:rPr>
              <a:t>URL</a:t>
            </a:r>
            <a:r>
              <a:rPr kumimoji="1" lang="ko-KR" altLang="en-US" sz="1200" dirty="0">
                <a:solidFill>
                  <a:schemeClr val="tx2"/>
                </a:solidFill>
              </a:rPr>
              <a:t>만으로 이루어져 있거나 깨진 </a:t>
            </a:r>
            <a:r>
              <a:rPr kumimoji="1" lang="en-US" altLang="ko-KR" sz="1200" dirty="0">
                <a:solidFill>
                  <a:schemeClr val="tx2"/>
                </a:solidFill>
              </a:rPr>
              <a:t>URL</a:t>
            </a:r>
            <a:r>
              <a:rPr kumimoji="1" lang="ko-KR" altLang="en-US" sz="1200" dirty="0">
                <a:solidFill>
                  <a:schemeClr val="tx2"/>
                </a:solidFill>
              </a:rPr>
              <a:t>이다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상대 참조 해석하기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상대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과 기저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각각의 컴포넌트로 나눈다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 err="1">
                <a:solidFill>
                  <a:schemeClr val="tx2"/>
                </a:solidFill>
              </a:rPr>
              <a:t>상대경로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-&gt;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절대경로</a:t>
            </a:r>
            <a:r>
              <a:rPr kumimoji="1" lang="ko-KR" altLang="en-US" sz="1400" dirty="0">
                <a:solidFill>
                  <a:schemeClr val="tx2"/>
                </a:solidFill>
              </a:rPr>
              <a:t> 변환 알고리즘은 </a:t>
            </a:r>
            <a:r>
              <a:rPr kumimoji="1" lang="en-US" altLang="ko-KR" sz="1400" dirty="0">
                <a:solidFill>
                  <a:schemeClr val="tx2"/>
                </a:solidFill>
              </a:rPr>
              <a:t>RFC1808</a:t>
            </a:r>
            <a:r>
              <a:rPr kumimoji="1" lang="ko-KR" altLang="en-US" sz="1400" dirty="0">
                <a:solidFill>
                  <a:schemeClr val="tx2"/>
                </a:solidFill>
              </a:rPr>
              <a:t>과 </a:t>
            </a:r>
            <a:r>
              <a:rPr kumimoji="1" lang="en-US" altLang="ko-KR" sz="1400" dirty="0">
                <a:solidFill>
                  <a:schemeClr val="tx2"/>
                </a:solidFill>
              </a:rPr>
              <a:t>RFC2396</a:t>
            </a:r>
            <a:r>
              <a:rPr kumimoji="1" lang="ko-KR" altLang="en-US" sz="1400" dirty="0">
                <a:solidFill>
                  <a:schemeClr val="tx2"/>
                </a:solidFill>
              </a:rPr>
              <a:t>에 기술되어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200" dirty="0">
              <a:solidFill>
                <a:schemeClr val="tx2"/>
              </a:solidFill>
            </a:endParaRPr>
          </a:p>
        </p:txBody>
      </p:sp>
      <p:pic>
        <p:nvPicPr>
          <p:cNvPr id="6" name="그림 5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A0453003-3F6C-2F4C-85BC-97ACB5C15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97" y="1688012"/>
            <a:ext cx="4995893" cy="45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06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.2</a:t>
            </a:r>
            <a:r>
              <a:rPr kumimoji="1" lang="ko-KR" altLang="en-US" dirty="0">
                <a:solidFill>
                  <a:schemeClr val="tx2"/>
                </a:solidFill>
              </a:rPr>
              <a:t> 웹 클라이언트와 서버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웹 클라이언트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대표적인 클라이언트는 인터넷 브라우저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웹 서버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통해 클라이언트의 요청을 처리해주는 서버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웹 서버는 인터넷의 데이터를 저장하고 있다가 클라이언트가 요청하면 이 데이터를 제공하며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데이터의 타입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길이 등을 포함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 웹 클라이언트는 이렇게 제공받은 데이터를 화면에 보여준다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2289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2.3.2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URL </a:t>
            </a:r>
            <a:r>
              <a:rPr kumimoji="1" lang="ko-KR" altLang="en-US" dirty="0">
                <a:solidFill>
                  <a:schemeClr val="tx2"/>
                </a:solidFill>
              </a:rPr>
              <a:t>확장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브라우저에서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입력한 다음 또는 입력 중에 자동으로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확장하는 기능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 err="1">
                <a:solidFill>
                  <a:schemeClr val="tx2"/>
                </a:solidFill>
              </a:rPr>
              <a:t>호스트명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확장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단순한 휴리스틱만을 사용하여 입력한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호스트명을</a:t>
            </a:r>
            <a:r>
              <a:rPr kumimoji="1" lang="ko-KR" altLang="en-US" sz="1400" dirty="0">
                <a:solidFill>
                  <a:schemeClr val="tx2"/>
                </a:solidFill>
              </a:rPr>
              <a:t> 전체 호스트명으로 확장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yahoo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400" dirty="0">
                <a:solidFill>
                  <a:schemeClr val="tx2"/>
                </a:solidFill>
              </a:rPr>
              <a:t> 입력하면 앞에 </a:t>
            </a:r>
            <a:r>
              <a:rPr kumimoji="1" lang="en-US" altLang="ko-KR" sz="1400" dirty="0">
                <a:solidFill>
                  <a:schemeClr val="tx2"/>
                </a:solidFill>
              </a:rPr>
              <a:t>“www.”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400" dirty="0">
                <a:solidFill>
                  <a:schemeClr val="tx2"/>
                </a:solidFill>
              </a:rPr>
              <a:t> 뒤에 </a:t>
            </a:r>
            <a:r>
              <a:rPr kumimoji="1" lang="en-US" altLang="ko-KR" sz="1400" dirty="0">
                <a:solidFill>
                  <a:schemeClr val="tx2"/>
                </a:solidFill>
              </a:rPr>
              <a:t>“.com”</a:t>
            </a:r>
            <a:r>
              <a:rPr kumimoji="1" lang="ko-KR" altLang="en-US" sz="1400" dirty="0">
                <a:solidFill>
                  <a:schemeClr val="tx2"/>
                </a:solidFill>
              </a:rPr>
              <a:t>을 붙여주는 식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 err="1">
                <a:solidFill>
                  <a:schemeClr val="tx2"/>
                </a:solidFill>
              </a:rPr>
              <a:t>히스토리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확장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과거 사용자가 방문했던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저장했다가 사용하는 방식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5112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2.4</a:t>
            </a:r>
            <a:r>
              <a:rPr kumimoji="1" lang="ko-KR" altLang="en-US" dirty="0">
                <a:solidFill>
                  <a:schemeClr val="tx2"/>
                </a:solidFill>
              </a:rPr>
              <a:t> 안전하지 않은 문자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sz="1800" dirty="0">
                <a:solidFill>
                  <a:schemeClr val="tx2"/>
                </a:solidFill>
              </a:rPr>
              <a:t>문자가 제거되는 문제를 피하고자 </a:t>
            </a:r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은 상대적으로 작고 일반적으로 안전한 알파벳 문자만을 포함하도록 허용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이스케이프라는 기능을 이용하여 안전하지 않은 문자를 안전한 문자로 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인코딩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4143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2.4.1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URL </a:t>
            </a:r>
            <a:r>
              <a:rPr kumimoji="1" lang="ko-KR" altLang="en-US" dirty="0">
                <a:solidFill>
                  <a:schemeClr val="tx2"/>
                </a:solidFill>
              </a:rPr>
              <a:t>문자 집합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기본 문자 집합은 </a:t>
            </a:r>
            <a:r>
              <a:rPr kumimoji="1" lang="en-US" altLang="ko-KR" sz="1400" dirty="0">
                <a:solidFill>
                  <a:schemeClr val="tx2"/>
                </a:solidFill>
              </a:rPr>
              <a:t>US-ASCII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이스케이프 문자열은 </a:t>
            </a:r>
            <a:r>
              <a:rPr kumimoji="1" lang="en-US" altLang="ko-KR" sz="1400" dirty="0">
                <a:solidFill>
                  <a:schemeClr val="tx2"/>
                </a:solidFill>
              </a:rPr>
              <a:t>US-ASCII</a:t>
            </a:r>
            <a:r>
              <a:rPr kumimoji="1" lang="ko-KR" altLang="en-US" sz="1400" dirty="0">
                <a:solidFill>
                  <a:schemeClr val="tx2"/>
                </a:solidFill>
              </a:rPr>
              <a:t>에서 사용이 금지된 문자들로 특정 문자나 데이터를 인코딩할 수 있게 함으로써 이동성과 완성도를 높였다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39526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2.4.2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인코딩</a:t>
            </a:r>
            <a:r>
              <a:rPr kumimoji="1" lang="ko-KR" altLang="en-US" dirty="0">
                <a:solidFill>
                  <a:schemeClr val="tx2"/>
                </a:solidFill>
              </a:rPr>
              <a:t> 체계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안전하지 않은 문자를 </a:t>
            </a:r>
            <a:r>
              <a:rPr kumimoji="1" lang="en-US" altLang="ko-KR" sz="1400" dirty="0">
                <a:solidFill>
                  <a:schemeClr val="tx2"/>
                </a:solidFill>
              </a:rPr>
              <a:t>%</a:t>
            </a:r>
            <a:r>
              <a:rPr kumimoji="1" lang="ko-KR" altLang="en-US" sz="1400" dirty="0">
                <a:solidFill>
                  <a:schemeClr val="tx2"/>
                </a:solidFill>
              </a:rPr>
              <a:t>기호로 시작하여 </a:t>
            </a:r>
            <a:r>
              <a:rPr kumimoji="1" lang="en-US" altLang="ko-KR" sz="1400" dirty="0">
                <a:solidFill>
                  <a:schemeClr val="tx2"/>
                </a:solidFill>
              </a:rPr>
              <a:t>ASCII</a:t>
            </a:r>
            <a:r>
              <a:rPr kumimoji="1" lang="ko-KR" altLang="en-US" sz="1400" dirty="0">
                <a:solidFill>
                  <a:schemeClr val="tx2"/>
                </a:solidFill>
              </a:rPr>
              <a:t> 코드로 표현되는 두 개의 </a:t>
            </a:r>
            <a:r>
              <a:rPr kumimoji="1" lang="en-US" altLang="ko-KR" sz="1400" dirty="0">
                <a:solidFill>
                  <a:schemeClr val="tx2"/>
                </a:solidFill>
              </a:rPr>
              <a:t>16</a:t>
            </a:r>
            <a:r>
              <a:rPr kumimoji="1" lang="ko-KR" altLang="en-US" sz="1400" dirty="0">
                <a:solidFill>
                  <a:schemeClr val="tx2"/>
                </a:solidFill>
              </a:rPr>
              <a:t>진수 숫자로 이루어진 이스케이프 문자로 바꾼다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97C396D-B742-404A-9F6A-F50739D20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853486"/>
              </p:ext>
            </p:extLst>
          </p:nvPr>
        </p:nvGraphicFramePr>
        <p:xfrm>
          <a:off x="3825768" y="3769248"/>
          <a:ext cx="736526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180">
                  <a:extLst>
                    <a:ext uri="{9D8B030D-6E8A-4147-A177-3AD203B41FA5}">
                      <a16:colId xmlns:a16="http://schemas.microsoft.com/office/drawing/2014/main" val="2372593391"/>
                    </a:ext>
                  </a:extLst>
                </a:gridCol>
                <a:gridCol w="1427474">
                  <a:extLst>
                    <a:ext uri="{9D8B030D-6E8A-4147-A177-3AD203B41FA5}">
                      <a16:colId xmlns:a16="http://schemas.microsoft.com/office/drawing/2014/main" val="1800238956"/>
                    </a:ext>
                  </a:extLst>
                </a:gridCol>
                <a:gridCol w="4879615">
                  <a:extLst>
                    <a:ext uri="{9D8B030D-6E8A-4147-A177-3AD203B41FA5}">
                      <a16:colId xmlns:a16="http://schemas.microsoft.com/office/drawing/2014/main" val="2504347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문자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ASCII</a:t>
                      </a:r>
                      <a:r>
                        <a:rPr lang="ko-KR" altLang="en-US" dirty="0"/>
                        <a:t> 코드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URL</a:t>
                      </a:r>
                      <a:r>
                        <a:rPr lang="ko-KR" altLang="en-US" dirty="0"/>
                        <a:t>의 예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865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~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1</a:t>
                      </a:r>
                      <a:r>
                        <a:rPr lang="en-US" altLang="ko-KR" sz="1400" dirty="0"/>
                        <a:t>26(0x7E)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http://</a:t>
                      </a:r>
                      <a:r>
                        <a:rPr lang="en-US" altLang="ko-Kore-KR" sz="1400" dirty="0" err="1"/>
                        <a:t>www.joes-hardware.com</a:t>
                      </a:r>
                      <a:r>
                        <a:rPr lang="en-US" altLang="ko-Kore-KR" sz="1400" dirty="0"/>
                        <a:t>/%7Ejoe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478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빈 문자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32(0x20)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http://</a:t>
                      </a:r>
                      <a:r>
                        <a:rPr lang="en-US" altLang="ko-Kore-KR" sz="1400" dirty="0" err="1"/>
                        <a:t>www.joes-hardware.com</a:t>
                      </a:r>
                      <a:r>
                        <a:rPr lang="en-US" altLang="ko-Kore-KR" sz="1400" dirty="0"/>
                        <a:t>/more%20tools.html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389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%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37(0x26)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http://</a:t>
                      </a:r>
                      <a:r>
                        <a:rPr lang="en-US" altLang="ko-Kore-KR" sz="1400" dirty="0" err="1"/>
                        <a:t>www.joes-hardware.com</a:t>
                      </a:r>
                      <a:r>
                        <a:rPr lang="en-US" altLang="ko-Kore-KR" sz="1400" dirty="0"/>
                        <a:t>/100%25satisfaction.html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28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5478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2.4.3</a:t>
            </a:r>
            <a:r>
              <a:rPr kumimoji="1" lang="ko-KR" altLang="en-US" dirty="0">
                <a:solidFill>
                  <a:schemeClr val="tx2"/>
                </a:solidFill>
              </a:rPr>
              <a:t> 문자 제한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에서 특별한 의미로 예약이 되어 있거나 몇몇 인터넷 게이트웨이와 프로토콜에서 혼동되는 것으로 알려진 문자들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E60D261-EC77-E04F-AE4D-1FB475314C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466464"/>
              </p:ext>
            </p:extLst>
          </p:nvPr>
        </p:nvGraphicFramePr>
        <p:xfrm>
          <a:off x="3074147" y="1813081"/>
          <a:ext cx="8128000" cy="463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832">
                  <a:extLst>
                    <a:ext uri="{9D8B030D-6E8A-4147-A177-3AD203B41FA5}">
                      <a16:colId xmlns:a16="http://schemas.microsoft.com/office/drawing/2014/main" val="985875348"/>
                    </a:ext>
                  </a:extLst>
                </a:gridCol>
                <a:gridCol w="6651168">
                  <a:extLst>
                    <a:ext uri="{9D8B030D-6E8A-4147-A177-3AD203B41FA5}">
                      <a16:colId xmlns:a16="http://schemas.microsoft.com/office/drawing/2014/main" val="858197888"/>
                    </a:ext>
                  </a:extLst>
                </a:gridCol>
              </a:tblGrid>
              <a:tr h="299080"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문자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선점 및 제한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192476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%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인코딩된</a:t>
                      </a:r>
                      <a:r>
                        <a:rPr lang="ko-KR" altLang="en-US" sz="1400" dirty="0"/>
                        <a:t> 문자에 사용할 이스케이프 토큰으로 선점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893639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/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경로</a:t>
                      </a:r>
                      <a:r>
                        <a:rPr lang="ko-KR" altLang="en-US" sz="1400" dirty="0"/>
                        <a:t> 컴포넌트에 있는 경로 세그먼트를 나누는 용도로 선점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626799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경로</a:t>
                      </a:r>
                      <a:r>
                        <a:rPr lang="ko-KR" altLang="en-US" sz="1400" dirty="0"/>
                        <a:t> 컴포넌트에서 선점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885971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.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경로</a:t>
                      </a:r>
                      <a:r>
                        <a:rPr lang="ko-KR" altLang="en-US" sz="1400" dirty="0"/>
                        <a:t> 컴포넌트에서 선점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683959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#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프래그먼트의</a:t>
                      </a:r>
                      <a:r>
                        <a:rPr lang="ko-KR" altLang="en-US" sz="1400" dirty="0"/>
                        <a:t> 구획 문자로 선점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463997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?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질의</a:t>
                      </a:r>
                      <a:r>
                        <a:rPr lang="ko-KR" altLang="en-US" sz="1400" dirty="0"/>
                        <a:t> 문자열의 구획 문자로 선점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307785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;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파라미터의</a:t>
                      </a:r>
                      <a:r>
                        <a:rPr lang="ko-KR" altLang="en-US" sz="1400" dirty="0"/>
                        <a:t> 구획 문자로 선점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673372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: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스킴</a:t>
                      </a:r>
                      <a:r>
                        <a:rPr lang="en-US" altLang="ko-Kore-KR" sz="1400" dirty="0"/>
                        <a:t>,</a:t>
                      </a:r>
                      <a:r>
                        <a:rPr lang="ko-KR" altLang="en-US" sz="1400" dirty="0"/>
                        <a:t> 사용자 이름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비밀번호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호스트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포트의 구획 문자로 선점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163038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$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+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선점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544992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@</a:t>
                      </a:r>
                      <a:r>
                        <a:rPr lang="en-US" altLang="ko-KR" sz="1400" dirty="0"/>
                        <a:t>&amp;=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특정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스킴애서</a:t>
                      </a:r>
                      <a:r>
                        <a:rPr lang="ko-KR" altLang="en-US" sz="1400" dirty="0"/>
                        <a:t> 특별한 의미가 있기 때문에 선점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215391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{</a:t>
                      </a:r>
                      <a:r>
                        <a:rPr lang="en-US" altLang="ko-KR" sz="1400" dirty="0"/>
                        <a:t>}|\</a:t>
                      </a:r>
                      <a:r>
                        <a:rPr lang="ko-KR" altLang="en-US" sz="1400" dirty="0"/>
                        <a:t>∙</a:t>
                      </a:r>
                      <a:r>
                        <a:rPr lang="en-US" altLang="ko-KR" sz="1400" dirty="0"/>
                        <a:t>~[]`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게이트웨이와</a:t>
                      </a:r>
                      <a:r>
                        <a:rPr lang="ko-KR" altLang="en-US" sz="1400" dirty="0"/>
                        <a:t> 같은 여러 전송 에이전트에서 불안전하게 다루기 때문에 제한됨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764344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&lt;</a:t>
                      </a:r>
                      <a:r>
                        <a:rPr lang="en-US" altLang="ko-KR" sz="1400" dirty="0"/>
                        <a:t>&gt;”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안전하지</a:t>
                      </a:r>
                      <a:r>
                        <a:rPr lang="ko-KR" altLang="en-US" sz="1400" dirty="0"/>
                        <a:t> 않음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 범위 밖에서 역할이 있는 문자이므로 반드시 </a:t>
                      </a:r>
                      <a:r>
                        <a:rPr lang="ko-KR" altLang="en-US" sz="1400" dirty="0" err="1"/>
                        <a:t>인코딩</a:t>
                      </a:r>
                      <a:r>
                        <a:rPr lang="ko-KR" altLang="en-US" sz="1400" dirty="0"/>
                        <a:t> 필요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588636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0x00-0x1F, 0x7F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제한됨</a:t>
                      </a:r>
                      <a:r>
                        <a:rPr lang="en-US" altLang="ko-Kore-KR" sz="1400" dirty="0"/>
                        <a:t>.</a:t>
                      </a:r>
                      <a:r>
                        <a:rPr lang="ko-KR" altLang="en-US" sz="1400" dirty="0"/>
                        <a:t> 인쇄되지 않는 </a:t>
                      </a:r>
                      <a:r>
                        <a:rPr lang="en-US" altLang="ko-KR" sz="1400" dirty="0"/>
                        <a:t>ASCII </a:t>
                      </a:r>
                      <a:r>
                        <a:rPr lang="ko-KR" altLang="en-US" sz="1400" dirty="0"/>
                        <a:t>문자들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621157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&gt; 0x7F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제한됨</a:t>
                      </a:r>
                      <a:r>
                        <a:rPr lang="en-US" altLang="ko-Kore-KR" sz="1400" dirty="0"/>
                        <a:t>.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7</a:t>
                      </a:r>
                      <a:r>
                        <a:rPr lang="ko-KR" altLang="en-US" sz="1400" dirty="0"/>
                        <a:t>비트 </a:t>
                      </a:r>
                      <a:r>
                        <a:rPr lang="en-US" altLang="ko-KR" sz="1400" dirty="0"/>
                        <a:t>ASCII</a:t>
                      </a:r>
                      <a:r>
                        <a:rPr lang="ko-KR" altLang="en-US" sz="1400" dirty="0"/>
                        <a:t> 문자들이 아님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723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9580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2.4.4</a:t>
            </a:r>
            <a:r>
              <a:rPr kumimoji="1" lang="ko-KR" altLang="en-US" dirty="0">
                <a:solidFill>
                  <a:schemeClr val="tx2"/>
                </a:solidFill>
              </a:rPr>
              <a:t> 좀 더 알아보기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어떤 애플리케이션에 어떤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보내든지 그 전에 클라이언트 애플리케이션에서 안전하지 않거나 제한된 문자를 변환하는 것이 좋다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어떤 문자를 인코딩해야 하는지는 브라우저와 같이 처음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입력 받는 애플리케이션에서 하는 것이 가장 좋다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안전한 문자를 인코딩하는 것은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오동작을</a:t>
            </a:r>
            <a:r>
              <a:rPr kumimoji="1" lang="ko-KR" altLang="en-US" sz="1400" dirty="0">
                <a:solidFill>
                  <a:schemeClr val="tx2"/>
                </a:solidFill>
              </a:rPr>
              <a:t> 일으킬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72233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스킴의</a:t>
            </a:r>
            <a:r>
              <a:rPr kumimoji="1" lang="ko-KR" altLang="en-US" dirty="0">
                <a:solidFill>
                  <a:schemeClr val="tx2"/>
                </a:solidFill>
              </a:rPr>
              <a:t> 바다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421E2BE-4145-DF4B-810E-A8909E318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70993"/>
              </p:ext>
            </p:extLst>
          </p:nvPr>
        </p:nvGraphicFramePr>
        <p:xfrm>
          <a:off x="454150" y="1782498"/>
          <a:ext cx="11280642" cy="4668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526">
                  <a:extLst>
                    <a:ext uri="{9D8B030D-6E8A-4147-A177-3AD203B41FA5}">
                      <a16:colId xmlns:a16="http://schemas.microsoft.com/office/drawing/2014/main" val="3288562753"/>
                    </a:ext>
                  </a:extLst>
                </a:gridCol>
                <a:gridCol w="10032116">
                  <a:extLst>
                    <a:ext uri="{9D8B030D-6E8A-4147-A177-3AD203B41FA5}">
                      <a16:colId xmlns:a16="http://schemas.microsoft.com/office/drawing/2014/main" val="2147522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스킴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990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http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사용자 이름이나 비밀번호가 없다는 것을 제외하고는 일반 </a:t>
                      </a:r>
                      <a:r>
                        <a:rPr lang="en-US" altLang="ko-KR" dirty="0"/>
                        <a:t>URL</a:t>
                      </a:r>
                      <a:r>
                        <a:rPr lang="ko-KR" altLang="en-US" dirty="0"/>
                        <a:t> 포맷을 지키는 </a:t>
                      </a:r>
                      <a:r>
                        <a:rPr lang="ko-KR" altLang="en-US" dirty="0" err="1"/>
                        <a:t>스킴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포트 생략 시 기본 포트는 </a:t>
                      </a:r>
                      <a:r>
                        <a:rPr lang="en-US" altLang="ko-KR" dirty="0"/>
                        <a:t>80.</a:t>
                      </a:r>
                    </a:p>
                    <a:p>
                      <a:endParaRPr lang="en-US" altLang="ko-Kore-KR" dirty="0"/>
                    </a:p>
                    <a:p>
                      <a:r>
                        <a:rPr lang="ko-KR" altLang="en-US" dirty="0"/>
                        <a:t>기본 형식 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/>
                        <a:t>http://&lt;</a:t>
                      </a:r>
                      <a:r>
                        <a:rPr lang="ko-KR" altLang="en-US" dirty="0"/>
                        <a:t>호스트</a:t>
                      </a:r>
                      <a:r>
                        <a:rPr lang="en-US" altLang="ko-KR" dirty="0"/>
                        <a:t>&gt;:&lt;</a:t>
                      </a:r>
                      <a:r>
                        <a:rPr lang="ko-KR" altLang="en-US" dirty="0"/>
                        <a:t>포트</a:t>
                      </a:r>
                      <a:r>
                        <a:rPr lang="en-US" altLang="ko-KR" dirty="0"/>
                        <a:t>&gt;/&lt;</a:t>
                      </a:r>
                      <a:r>
                        <a:rPr lang="ko-KR" altLang="en-US" dirty="0"/>
                        <a:t>경로</a:t>
                      </a:r>
                      <a:r>
                        <a:rPr lang="en-US" altLang="ko-KR" dirty="0"/>
                        <a:t>&gt;?&lt;</a:t>
                      </a:r>
                      <a:r>
                        <a:rPr lang="ko-KR" altLang="en-US" dirty="0"/>
                        <a:t>질의</a:t>
                      </a:r>
                      <a:r>
                        <a:rPr lang="en-US" altLang="ko-KR" dirty="0"/>
                        <a:t>&gt;#&lt;</a:t>
                      </a:r>
                      <a:r>
                        <a:rPr lang="ko-KR" altLang="en-US" dirty="0" err="1"/>
                        <a:t>프래그먼트</a:t>
                      </a:r>
                      <a:r>
                        <a:rPr lang="en-US" altLang="ko-KR" dirty="0"/>
                        <a:t>&gt;</a:t>
                      </a:r>
                    </a:p>
                    <a:p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 :</a:t>
                      </a:r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>
                          <a:hlinkClick r:id="rId2"/>
                        </a:rPr>
                        <a:t>http://www.joes-hardware.com/index.html</a:t>
                      </a:r>
                      <a:endParaRPr lang="en-US" altLang="ko-KR" dirty="0"/>
                    </a:p>
                    <a:p>
                      <a:r>
                        <a:rPr lang="en-US" altLang="ko-Kore-KR" dirty="0"/>
                        <a:t>    </a:t>
                      </a:r>
                      <a:r>
                        <a:rPr lang="en-US" altLang="ko-KR" dirty="0">
                          <a:hlinkClick r:id="rId2"/>
                        </a:rPr>
                        <a:t>http://www.joes-hardware.com</a:t>
                      </a:r>
                      <a:r>
                        <a:rPr lang="en-US" altLang="ko-KR" dirty="0"/>
                        <a:t>:80/</a:t>
                      </a:r>
                      <a:r>
                        <a:rPr lang="en-US" altLang="ko-KR" dirty="0" err="1"/>
                        <a:t>index.html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899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https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http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스킴과</a:t>
                      </a:r>
                      <a:r>
                        <a:rPr lang="ko-KR" altLang="en-US" dirty="0"/>
                        <a:t> 거의 같음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http</a:t>
                      </a:r>
                      <a:r>
                        <a:rPr lang="ko-KR" altLang="en-US" dirty="0"/>
                        <a:t> 커넥션의 양 </a:t>
                      </a:r>
                      <a:r>
                        <a:rPr lang="ko-KR" altLang="en-US" dirty="0" err="1"/>
                        <a:t>끝단에서</a:t>
                      </a:r>
                      <a:r>
                        <a:rPr lang="ko-KR" altLang="en-US" dirty="0"/>
                        <a:t> 암호화를 위해 보안 소켓 계층</a:t>
                      </a:r>
                      <a:r>
                        <a:rPr lang="en-US" altLang="ko-KR" dirty="0"/>
                        <a:t>(Secure Socket Layer, SSL)</a:t>
                      </a:r>
                      <a:r>
                        <a:rPr lang="ko-KR" altLang="en-US" dirty="0"/>
                        <a:t>을 사용한다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문법은 </a:t>
                      </a:r>
                      <a:r>
                        <a:rPr lang="en-US" altLang="ko-KR" dirty="0"/>
                        <a:t>http</a:t>
                      </a:r>
                      <a:r>
                        <a:rPr lang="ko-KR" altLang="en-US" dirty="0"/>
                        <a:t>와 동일하고 기본 포트는 </a:t>
                      </a:r>
                      <a:r>
                        <a:rPr lang="en-US" altLang="ko-KR" dirty="0"/>
                        <a:t>443</a:t>
                      </a:r>
                    </a:p>
                    <a:p>
                      <a:endParaRPr lang="en-US" altLang="ko-Kore-KR" dirty="0"/>
                    </a:p>
                    <a:p>
                      <a:r>
                        <a:rPr lang="ko-KR" altLang="en-US" dirty="0"/>
                        <a:t>기본 형식 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/>
                        <a:t>https://&lt;</a:t>
                      </a:r>
                      <a:r>
                        <a:rPr lang="ko-KR" altLang="en-US" dirty="0"/>
                        <a:t>호스트</a:t>
                      </a:r>
                      <a:r>
                        <a:rPr lang="en-US" altLang="ko-KR" dirty="0"/>
                        <a:t>&gt;:&lt;</a:t>
                      </a:r>
                      <a:r>
                        <a:rPr lang="ko-KR" altLang="en-US" dirty="0"/>
                        <a:t>포트</a:t>
                      </a:r>
                      <a:r>
                        <a:rPr lang="en-US" altLang="ko-KR" dirty="0"/>
                        <a:t>&gt;/&lt;</a:t>
                      </a:r>
                      <a:r>
                        <a:rPr lang="ko-KR" altLang="en-US" dirty="0"/>
                        <a:t>경로</a:t>
                      </a:r>
                      <a:r>
                        <a:rPr lang="en-US" altLang="ko-KR" dirty="0"/>
                        <a:t>&gt;?&lt;</a:t>
                      </a:r>
                      <a:r>
                        <a:rPr lang="ko-KR" altLang="en-US" dirty="0"/>
                        <a:t>질의</a:t>
                      </a:r>
                      <a:r>
                        <a:rPr lang="en-US" altLang="ko-KR" dirty="0"/>
                        <a:t>&gt;#&lt;</a:t>
                      </a:r>
                      <a:r>
                        <a:rPr lang="ko-KR" altLang="en-US" dirty="0" err="1"/>
                        <a:t>프래그먼트</a:t>
                      </a:r>
                      <a:r>
                        <a:rPr lang="en-US" altLang="ko-KR" dirty="0"/>
                        <a:t>&gt;</a:t>
                      </a:r>
                    </a:p>
                    <a:p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 :</a:t>
                      </a:r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>
                          <a:hlinkClick r:id="rId3"/>
                        </a:rPr>
                        <a:t>https://www.joes-hardware.com/secure.html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197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72913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스킴의</a:t>
            </a:r>
            <a:r>
              <a:rPr kumimoji="1" lang="ko-KR" altLang="en-US" dirty="0">
                <a:solidFill>
                  <a:schemeClr val="tx2"/>
                </a:solidFill>
              </a:rPr>
              <a:t> 바다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421E2BE-4145-DF4B-810E-A8909E318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409271"/>
              </p:ext>
            </p:extLst>
          </p:nvPr>
        </p:nvGraphicFramePr>
        <p:xfrm>
          <a:off x="454150" y="1782498"/>
          <a:ext cx="11280642" cy="439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526">
                  <a:extLst>
                    <a:ext uri="{9D8B030D-6E8A-4147-A177-3AD203B41FA5}">
                      <a16:colId xmlns:a16="http://schemas.microsoft.com/office/drawing/2014/main" val="3288562753"/>
                    </a:ext>
                  </a:extLst>
                </a:gridCol>
                <a:gridCol w="10032116">
                  <a:extLst>
                    <a:ext uri="{9D8B030D-6E8A-4147-A177-3AD203B41FA5}">
                      <a16:colId xmlns:a16="http://schemas.microsoft.com/office/drawing/2014/main" val="2147522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스킴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990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mailto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이메일 주소를 표현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표준 </a:t>
                      </a:r>
                      <a:r>
                        <a:rPr lang="en-US" altLang="ko-KR" dirty="0"/>
                        <a:t>URL</a:t>
                      </a:r>
                      <a:r>
                        <a:rPr lang="ko-KR" altLang="en-US" dirty="0"/>
                        <a:t>과는 다른 형식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이메일 주소 문법은 </a:t>
                      </a:r>
                      <a:r>
                        <a:rPr lang="en-US" altLang="ko-KR" dirty="0"/>
                        <a:t>RFC822</a:t>
                      </a:r>
                      <a:r>
                        <a:rPr lang="ko-KR" altLang="en-US" dirty="0"/>
                        <a:t>에 기술</a:t>
                      </a:r>
                      <a:endParaRPr lang="en-US" altLang="ko-KR" dirty="0"/>
                    </a:p>
                    <a:p>
                      <a:endParaRPr lang="en-US" altLang="ko-Kore-KR" dirty="0"/>
                    </a:p>
                    <a:p>
                      <a:r>
                        <a:rPr lang="ko-KR" altLang="en-US" dirty="0"/>
                        <a:t>기본 형식 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 err="1"/>
                        <a:t>mailto</a:t>
                      </a:r>
                      <a:r>
                        <a:rPr lang="en-US" altLang="ko-KR" dirty="0"/>
                        <a:t>:&lt;RFC-822-addr-spec&gt;</a:t>
                      </a:r>
                    </a:p>
                    <a:p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 :</a:t>
                      </a:r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 err="1"/>
                        <a:t>mailto:joe@joes-hardware.com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899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ftp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파일 전송 프로토콜</a:t>
                      </a:r>
                      <a:r>
                        <a:rPr lang="en-US" altLang="ko-KR" dirty="0"/>
                        <a:t>(File Transfer Protocol). FTP </a:t>
                      </a:r>
                      <a:r>
                        <a:rPr lang="ko-KR" altLang="en-US" dirty="0"/>
                        <a:t>서버에 있는 파일을 내려 받거나 서버로 파일을 올리고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서버의 디렉토리에 있는 컨텐츠 목록을 조회하는 기능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웹 애플리케이션은 데이터에 접근하는 용도로 </a:t>
                      </a:r>
                      <a:r>
                        <a:rPr lang="en-US" altLang="ko-KR" dirty="0"/>
                        <a:t>FTP</a:t>
                      </a:r>
                      <a:r>
                        <a:rPr lang="ko-KR" altLang="en-US" dirty="0" err="1"/>
                        <a:t>를</a:t>
                      </a:r>
                      <a:r>
                        <a:rPr lang="ko-KR" altLang="en-US" dirty="0"/>
                        <a:t> 사용 </a:t>
                      </a:r>
                      <a:endParaRPr lang="en-US" altLang="ko-KR" dirty="0"/>
                    </a:p>
                    <a:p>
                      <a:endParaRPr lang="en-US" altLang="ko-Kore-KR" dirty="0"/>
                    </a:p>
                    <a:p>
                      <a:r>
                        <a:rPr lang="ko-KR" altLang="en-US" dirty="0"/>
                        <a:t>기본 형식 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>
                          <a:hlinkClick r:id="rId2" invalidUrl="ftp://&lt;사용자/"/>
                        </a:rPr>
                        <a:t>ftp://&lt;</a:t>
                      </a:r>
                      <a:r>
                        <a:rPr lang="ko-KR" altLang="en-US" dirty="0">
                          <a:hlinkClick r:id="rId3" invalidUrl="ftp://&lt;사용자/"/>
                        </a:rPr>
                        <a:t>사용자</a:t>
                      </a:r>
                      <a:r>
                        <a:rPr lang="ko-KR" altLang="en-US" dirty="0"/>
                        <a:t> 이름</a:t>
                      </a:r>
                      <a:r>
                        <a:rPr lang="en-US" altLang="ko-KR" dirty="0"/>
                        <a:t>&gt;:&lt;</a:t>
                      </a:r>
                      <a:r>
                        <a:rPr lang="ko-KR" altLang="en-US" dirty="0"/>
                        <a:t>비밀번호</a:t>
                      </a:r>
                      <a:r>
                        <a:rPr lang="en-US" altLang="ko-KR" dirty="0"/>
                        <a:t>&gt;@&lt;</a:t>
                      </a:r>
                      <a:r>
                        <a:rPr lang="ko-KR" altLang="en-US" dirty="0"/>
                        <a:t>호스트</a:t>
                      </a:r>
                      <a:r>
                        <a:rPr lang="en-US" altLang="ko-KR" dirty="0"/>
                        <a:t>&gt;:&lt;</a:t>
                      </a:r>
                      <a:r>
                        <a:rPr lang="ko-KR" altLang="en-US" dirty="0"/>
                        <a:t>포트</a:t>
                      </a:r>
                      <a:r>
                        <a:rPr lang="en-US" altLang="ko-KR" dirty="0"/>
                        <a:t>&gt;/&lt;</a:t>
                      </a:r>
                      <a:r>
                        <a:rPr lang="ko-KR" altLang="en-US" dirty="0"/>
                        <a:t>경로</a:t>
                      </a:r>
                      <a:r>
                        <a:rPr lang="en-US" altLang="ko-KR" dirty="0"/>
                        <a:t>&gt;;&lt;</a:t>
                      </a:r>
                      <a:r>
                        <a:rPr lang="ko-KR" altLang="en-US" dirty="0" err="1"/>
                        <a:t>파라미터</a:t>
                      </a:r>
                      <a:r>
                        <a:rPr lang="en-US" altLang="ko-KR" dirty="0"/>
                        <a:t>&gt;</a:t>
                      </a:r>
                    </a:p>
                    <a:p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 :</a:t>
                      </a:r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/>
                        <a:t>ftp://anonymous-joe%40joes-hardware.com@prep.ai.mit.edu:21/pub/gnu/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197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05824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스킴의</a:t>
            </a:r>
            <a:r>
              <a:rPr kumimoji="1" lang="ko-KR" altLang="en-US" dirty="0">
                <a:solidFill>
                  <a:schemeClr val="tx2"/>
                </a:solidFill>
              </a:rPr>
              <a:t> 바다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421E2BE-4145-DF4B-810E-A8909E318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710070"/>
              </p:ext>
            </p:extLst>
          </p:nvPr>
        </p:nvGraphicFramePr>
        <p:xfrm>
          <a:off x="454150" y="1782498"/>
          <a:ext cx="11280642" cy="4668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526">
                  <a:extLst>
                    <a:ext uri="{9D8B030D-6E8A-4147-A177-3AD203B41FA5}">
                      <a16:colId xmlns:a16="http://schemas.microsoft.com/office/drawing/2014/main" val="3288562753"/>
                    </a:ext>
                  </a:extLst>
                </a:gridCol>
                <a:gridCol w="10032116">
                  <a:extLst>
                    <a:ext uri="{9D8B030D-6E8A-4147-A177-3AD203B41FA5}">
                      <a16:colId xmlns:a16="http://schemas.microsoft.com/office/drawing/2014/main" val="2147522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스킴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990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rtsp</a:t>
                      </a:r>
                      <a:r>
                        <a:rPr lang="en-US" altLang="ko-Kore-KR" dirty="0"/>
                        <a:t>, </a:t>
                      </a:r>
                      <a:r>
                        <a:rPr lang="en-US" altLang="ko-Kore-KR" dirty="0" err="1"/>
                        <a:t>rtspu</a:t>
                      </a:r>
                      <a:r>
                        <a:rPr lang="en-US" altLang="ko-Kore-KR" dirty="0"/>
                        <a:t> 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실시간 스트리밍 프로토콜</a:t>
                      </a:r>
                      <a:r>
                        <a:rPr lang="en-US" altLang="ko-KR" dirty="0"/>
                        <a:t>(Real Time Streaming Protocol). </a:t>
                      </a:r>
                      <a:r>
                        <a:rPr lang="ko-KR" altLang="en-US" dirty="0"/>
                        <a:t>오디오 및 비디오같은 미디어 리소스 </a:t>
                      </a:r>
                      <a:r>
                        <a:rPr lang="ko-KR" altLang="en-US" dirty="0" err="1"/>
                        <a:t>식별자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 err="1"/>
                        <a:t>rtspu</a:t>
                      </a:r>
                      <a:r>
                        <a:rPr lang="ko-KR" altLang="en-US" dirty="0"/>
                        <a:t>의 </a:t>
                      </a:r>
                      <a:r>
                        <a:rPr lang="en-US" altLang="ko-KR" dirty="0"/>
                        <a:t>u</a:t>
                      </a:r>
                      <a:r>
                        <a:rPr lang="ko-KR" altLang="en-US" dirty="0"/>
                        <a:t>는 리소스를 읽기 위해 </a:t>
                      </a:r>
                      <a:r>
                        <a:rPr lang="en-US" altLang="ko-KR" dirty="0"/>
                        <a:t>UDP</a:t>
                      </a:r>
                      <a:r>
                        <a:rPr lang="ko-KR" altLang="en-US" dirty="0"/>
                        <a:t> 프로토콜이 사용됨을 의미 </a:t>
                      </a:r>
                      <a:endParaRPr lang="en-US" altLang="ko-KR" dirty="0"/>
                    </a:p>
                    <a:p>
                      <a:endParaRPr lang="en-US" altLang="ko-Kore-KR" dirty="0"/>
                    </a:p>
                    <a:p>
                      <a:r>
                        <a:rPr lang="ko-KR" altLang="en-US" dirty="0"/>
                        <a:t>기본 형식 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 err="1"/>
                        <a:t>rtsp</a:t>
                      </a:r>
                      <a:r>
                        <a:rPr lang="en-US" altLang="ko-KR" dirty="0"/>
                        <a:t>://&lt;</a:t>
                      </a:r>
                      <a:r>
                        <a:rPr lang="ko-KR" altLang="en-US" dirty="0"/>
                        <a:t>사용자 이름</a:t>
                      </a:r>
                      <a:r>
                        <a:rPr lang="en-US" altLang="ko-KR" dirty="0"/>
                        <a:t>&gt;:&lt;</a:t>
                      </a:r>
                      <a:r>
                        <a:rPr lang="ko-KR" altLang="en-US" dirty="0"/>
                        <a:t>비밀번호</a:t>
                      </a:r>
                      <a:r>
                        <a:rPr lang="en-US" altLang="ko-KR" dirty="0"/>
                        <a:t>&gt;@&lt;</a:t>
                      </a:r>
                      <a:r>
                        <a:rPr lang="ko-KR" altLang="en-US" dirty="0"/>
                        <a:t>호스트</a:t>
                      </a:r>
                      <a:r>
                        <a:rPr lang="en-US" altLang="ko-KR" dirty="0"/>
                        <a:t>&gt;:&lt;</a:t>
                      </a:r>
                      <a:r>
                        <a:rPr lang="ko-KR" altLang="en-US" dirty="0"/>
                        <a:t>포트</a:t>
                      </a:r>
                      <a:r>
                        <a:rPr lang="en-US" altLang="ko-KR" dirty="0"/>
                        <a:t>&gt;/&lt;</a:t>
                      </a:r>
                      <a:r>
                        <a:rPr lang="ko-KR" altLang="en-US" dirty="0"/>
                        <a:t>경로</a:t>
                      </a:r>
                      <a:r>
                        <a:rPr lang="en-US" altLang="ko-KR" dirty="0"/>
                        <a:t>&gt;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   </a:t>
                      </a:r>
                      <a:r>
                        <a:rPr lang="en-US" altLang="ko-KR" dirty="0" err="1"/>
                        <a:t>rtspu</a:t>
                      </a:r>
                      <a:r>
                        <a:rPr lang="en-US" altLang="ko-KR" dirty="0"/>
                        <a:t>://&lt;</a:t>
                      </a:r>
                      <a:r>
                        <a:rPr lang="ko-KR" altLang="en-US" dirty="0"/>
                        <a:t>사용자 이름</a:t>
                      </a:r>
                      <a:r>
                        <a:rPr lang="en-US" altLang="ko-KR" dirty="0"/>
                        <a:t>&gt;:&lt;</a:t>
                      </a:r>
                      <a:r>
                        <a:rPr lang="ko-KR" altLang="en-US" dirty="0"/>
                        <a:t>비밀번호</a:t>
                      </a:r>
                      <a:r>
                        <a:rPr lang="en-US" altLang="ko-KR" dirty="0"/>
                        <a:t>&gt;@&lt;</a:t>
                      </a:r>
                      <a:r>
                        <a:rPr lang="ko-KR" altLang="en-US" dirty="0"/>
                        <a:t>호스트</a:t>
                      </a:r>
                      <a:r>
                        <a:rPr lang="en-US" altLang="ko-KR" dirty="0"/>
                        <a:t>&gt;:&lt;</a:t>
                      </a:r>
                      <a:r>
                        <a:rPr lang="ko-KR" altLang="en-US" dirty="0"/>
                        <a:t>포트</a:t>
                      </a:r>
                      <a:r>
                        <a:rPr lang="en-US" altLang="ko-KR" dirty="0"/>
                        <a:t>&gt;/&lt;</a:t>
                      </a:r>
                      <a:r>
                        <a:rPr lang="ko-KR" altLang="en-US" dirty="0"/>
                        <a:t>경로</a:t>
                      </a:r>
                      <a:r>
                        <a:rPr lang="en-US" altLang="ko-KR" dirty="0"/>
                        <a:t>&gt;</a:t>
                      </a:r>
                    </a:p>
                    <a:p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 :</a:t>
                      </a:r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 err="1"/>
                        <a:t>rtsp</a:t>
                      </a:r>
                      <a:r>
                        <a:rPr lang="en-US" altLang="ko-KR" dirty="0"/>
                        <a:t>://www.joes-hardware.com:554/interview/</a:t>
                      </a:r>
                      <a:r>
                        <a:rPr lang="en-US" altLang="ko-KR" dirty="0" err="1"/>
                        <a:t>cto_video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899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file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호스트의 로컬 디스크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네트워크 파일 시스템 혹은 기타 파일 공유 시스템에서 바로 접근할 수 있는 파일들을 표시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호스트가 생략된 경우 </a:t>
                      </a:r>
                      <a:r>
                        <a:rPr lang="en-US" altLang="ko-KR" dirty="0"/>
                        <a:t>URL</a:t>
                      </a:r>
                      <a:r>
                        <a:rPr lang="ko-KR" altLang="en-US" dirty="0"/>
                        <a:t>을 사용 중인 기기의 로컬 호스트가 기본 값</a:t>
                      </a:r>
                      <a:endParaRPr lang="en-US" altLang="ko-KR" dirty="0"/>
                    </a:p>
                    <a:p>
                      <a:endParaRPr lang="en-US" altLang="ko-Kore-KR" dirty="0"/>
                    </a:p>
                    <a:p>
                      <a:r>
                        <a:rPr lang="ko-KR" altLang="en-US" dirty="0"/>
                        <a:t>기본 형식 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/>
                        <a:t>file://&lt;</a:t>
                      </a:r>
                      <a:r>
                        <a:rPr lang="ko-KR" altLang="en-US" dirty="0"/>
                        <a:t>호스트</a:t>
                      </a:r>
                      <a:r>
                        <a:rPr lang="en-US" altLang="ko-KR" dirty="0"/>
                        <a:t>&gt;/&lt;</a:t>
                      </a:r>
                      <a:r>
                        <a:rPr lang="ko-KR" altLang="en-US" dirty="0"/>
                        <a:t>경로</a:t>
                      </a:r>
                      <a:r>
                        <a:rPr lang="en-US" altLang="ko-KR" dirty="0"/>
                        <a:t>&gt;</a:t>
                      </a:r>
                    </a:p>
                    <a:p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 :</a:t>
                      </a:r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/>
                        <a:t>file://OFFICE-FS/policies/casual-</a:t>
                      </a:r>
                      <a:r>
                        <a:rPr lang="en-US" altLang="ko-KR" dirty="0" err="1"/>
                        <a:t>Fridays.doc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197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444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스킴의</a:t>
            </a:r>
            <a:r>
              <a:rPr kumimoji="1" lang="ko-KR" altLang="en-US" dirty="0">
                <a:solidFill>
                  <a:schemeClr val="tx2"/>
                </a:solidFill>
              </a:rPr>
              <a:t> 바다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421E2BE-4145-DF4B-810E-A8909E318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196518"/>
              </p:ext>
            </p:extLst>
          </p:nvPr>
        </p:nvGraphicFramePr>
        <p:xfrm>
          <a:off x="454150" y="1782498"/>
          <a:ext cx="11280642" cy="439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526">
                  <a:extLst>
                    <a:ext uri="{9D8B030D-6E8A-4147-A177-3AD203B41FA5}">
                      <a16:colId xmlns:a16="http://schemas.microsoft.com/office/drawing/2014/main" val="3288562753"/>
                    </a:ext>
                  </a:extLst>
                </a:gridCol>
                <a:gridCol w="10032116">
                  <a:extLst>
                    <a:ext uri="{9D8B030D-6E8A-4147-A177-3AD203B41FA5}">
                      <a16:colId xmlns:a16="http://schemas.microsoft.com/office/drawing/2014/main" val="2147522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스킴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990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news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특정 문서나 뉴스그룹에 접근하기 위해 사용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리소스의 위치 정보를 충분히 표현하지 않음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위치에 독립적</a:t>
                      </a:r>
                      <a:endParaRPr lang="en-US" altLang="ko-KR" dirty="0"/>
                    </a:p>
                    <a:p>
                      <a:endParaRPr lang="en-US" altLang="ko-Kore-KR" dirty="0"/>
                    </a:p>
                    <a:p>
                      <a:r>
                        <a:rPr lang="ko-KR" altLang="en-US" dirty="0"/>
                        <a:t>기본 형식 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/>
                        <a:t>news:&lt;newsgroup&gt;</a:t>
                      </a:r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/>
                        <a:t>news:&lt;news-article-id&gt;</a:t>
                      </a:r>
                    </a:p>
                    <a:p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 :</a:t>
                      </a:r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 err="1"/>
                        <a:t>news:rec.arts.startrek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899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telnet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대화형 서비스에 접근하는데 사용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리소스에 해당하는 대화형 애플리케이션에 접근</a:t>
                      </a:r>
                      <a:endParaRPr lang="en-US" altLang="ko-KR" dirty="0"/>
                    </a:p>
                    <a:p>
                      <a:endParaRPr lang="en-US" altLang="ko-Kore-KR" dirty="0"/>
                    </a:p>
                    <a:p>
                      <a:r>
                        <a:rPr lang="ko-KR" altLang="en-US" dirty="0"/>
                        <a:t>기본 형식 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>
                          <a:hlinkClick r:id="rId2"/>
                        </a:rPr>
                        <a:t>telnet://&lt;</a:t>
                      </a:r>
                      <a:r>
                        <a:rPr lang="ko-KR" altLang="en-US" dirty="0">
                          <a:hlinkClick r:id="rId2"/>
                        </a:rPr>
                        <a:t>사용자</a:t>
                      </a:r>
                      <a:r>
                        <a:rPr lang="ko-KR" altLang="en-US" dirty="0"/>
                        <a:t> 이름</a:t>
                      </a:r>
                      <a:r>
                        <a:rPr lang="en-US" altLang="ko-KR" dirty="0"/>
                        <a:t>&gt;:&lt;</a:t>
                      </a:r>
                      <a:r>
                        <a:rPr lang="ko-KR" altLang="en-US" dirty="0"/>
                        <a:t>비밀번호</a:t>
                      </a:r>
                      <a:r>
                        <a:rPr lang="en-US" altLang="ko-KR" dirty="0"/>
                        <a:t>&gt;@&lt;</a:t>
                      </a:r>
                      <a:r>
                        <a:rPr lang="ko-KR" altLang="en-US" dirty="0"/>
                        <a:t>호스트</a:t>
                      </a:r>
                      <a:r>
                        <a:rPr lang="en-US" altLang="ko-KR" dirty="0"/>
                        <a:t>&gt;:&lt;</a:t>
                      </a:r>
                      <a:r>
                        <a:rPr lang="ko-KR" altLang="en-US" dirty="0"/>
                        <a:t>포트</a:t>
                      </a:r>
                      <a:r>
                        <a:rPr lang="en-US" altLang="ko-KR" dirty="0"/>
                        <a:t>&gt;/</a:t>
                      </a:r>
                    </a:p>
                    <a:p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 :</a:t>
                      </a:r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/>
                        <a:t>telnet://slurp:webhound@joes-hardware.com:23/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197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8475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.3</a:t>
            </a:r>
            <a:r>
              <a:rPr kumimoji="1" lang="ko-KR" altLang="en-US" dirty="0">
                <a:solidFill>
                  <a:schemeClr val="tx2"/>
                </a:solidFill>
              </a:rPr>
              <a:t> 리소스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ore-KR" altLang="en-US" dirty="0">
                <a:solidFill>
                  <a:schemeClr val="tx2"/>
                </a:solidFill>
              </a:rPr>
              <a:t>웹</a:t>
            </a:r>
            <a:r>
              <a:rPr kumimoji="1" lang="ko-KR" altLang="en-US" dirty="0">
                <a:solidFill>
                  <a:schemeClr val="tx2"/>
                </a:solidFill>
              </a:rPr>
              <a:t> 리소스는 웹 콘텐츠의 원천</a:t>
            </a:r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가장 단순한 웹 리소스는 정적 파일</a:t>
            </a:r>
            <a:r>
              <a:rPr kumimoji="1" lang="en-US" altLang="ko-KR" dirty="0">
                <a:solidFill>
                  <a:schemeClr val="tx2"/>
                </a:solidFill>
              </a:rPr>
              <a:t>(txt, html,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MS Word, PDF, </a:t>
            </a:r>
            <a:r>
              <a:rPr kumimoji="1" lang="ko-KR" altLang="en-US" dirty="0">
                <a:solidFill>
                  <a:schemeClr val="tx2"/>
                </a:solidFill>
              </a:rPr>
              <a:t>이미지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동영상 등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</a:p>
          <a:p>
            <a:r>
              <a:rPr kumimoji="1" lang="ko-KR" altLang="en-US" dirty="0">
                <a:solidFill>
                  <a:schemeClr val="tx2"/>
                </a:solidFill>
              </a:rPr>
              <a:t>요청에 따라 콘텐츠를 생산하는 프로그램 역시 리소스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라이브 영상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주식 거래 데이터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부동산 데이터 검색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온라인 쇼핑 등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</a:p>
          <a:p>
            <a:r>
              <a:rPr kumimoji="1" lang="ko-KR" altLang="en-US" dirty="0">
                <a:solidFill>
                  <a:schemeClr val="tx2"/>
                </a:solidFill>
              </a:rPr>
              <a:t>어떤 종류의 콘텐츠 소스도 리소스가 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8735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2.6</a:t>
            </a:r>
            <a:r>
              <a:rPr kumimoji="1" lang="ko-KR" altLang="en-US" dirty="0">
                <a:solidFill>
                  <a:schemeClr val="tx2"/>
                </a:solidFill>
              </a:rPr>
              <a:t> 미래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은 실제 이름이 아닌 주소</a:t>
            </a:r>
            <a:r>
              <a:rPr kumimoji="1" lang="en-US" altLang="ko-KR" sz="1800" dirty="0">
                <a:solidFill>
                  <a:schemeClr val="tx2"/>
                </a:solidFill>
              </a:rPr>
              <a:t>,</a:t>
            </a:r>
            <a:r>
              <a:rPr kumimoji="1" lang="ko-KR" altLang="en-US" sz="1800" dirty="0">
                <a:solidFill>
                  <a:schemeClr val="tx2"/>
                </a:solidFill>
              </a:rPr>
              <a:t> 즉 특정 시점에 어떤 것이 위치한 곳을 알려주는 역할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리소스가 옮겨지면 더이상 사용 불가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이름만으로 찾을 수 있는 </a:t>
            </a:r>
            <a:r>
              <a:rPr kumimoji="1" lang="en-US" altLang="ko-KR" sz="1800" dirty="0">
                <a:solidFill>
                  <a:schemeClr val="tx2"/>
                </a:solidFill>
              </a:rPr>
              <a:t>URN</a:t>
            </a:r>
            <a:r>
              <a:rPr kumimoji="1" lang="ko-KR" altLang="en-US" sz="1800" dirty="0">
                <a:solidFill>
                  <a:schemeClr val="tx2"/>
                </a:solidFill>
              </a:rPr>
              <a:t> 표준 작업 중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지속 통합 자원 지시지</a:t>
            </a:r>
            <a:r>
              <a:rPr kumimoji="1" lang="en-US" altLang="ko-KR" sz="1800" dirty="0">
                <a:solidFill>
                  <a:schemeClr val="tx2"/>
                </a:solidFill>
              </a:rPr>
              <a:t>(Persistent uniform resource locator, PURL)</a:t>
            </a:r>
            <a:r>
              <a:rPr kumimoji="1" lang="ko-KR" altLang="en-US" sz="1800" dirty="0">
                <a:solidFill>
                  <a:schemeClr val="tx2"/>
                </a:solidFill>
              </a:rPr>
              <a:t>을 사용하면 </a:t>
            </a:r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로 </a:t>
            </a:r>
            <a:r>
              <a:rPr kumimoji="1" lang="en-US" altLang="ko-KR" sz="1800" dirty="0">
                <a:solidFill>
                  <a:schemeClr val="tx2"/>
                </a:solidFill>
              </a:rPr>
              <a:t>URN</a:t>
            </a:r>
            <a:r>
              <a:rPr kumimoji="1" lang="ko-KR" altLang="en-US" sz="1800" dirty="0">
                <a:solidFill>
                  <a:schemeClr val="tx2"/>
                </a:solidFill>
              </a:rPr>
              <a:t> 기능을 제공 가능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42C2D2-3399-DC40-8460-46D5A2F2E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723" y="3970465"/>
            <a:ext cx="5084064" cy="262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202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2.6.1</a:t>
            </a:r>
            <a:r>
              <a:rPr kumimoji="1" lang="ko-KR" altLang="en-US" dirty="0">
                <a:solidFill>
                  <a:schemeClr val="tx2"/>
                </a:solidFill>
              </a:rPr>
              <a:t> 지금이 아니면 언제</a:t>
            </a:r>
            <a:r>
              <a:rPr kumimoji="1" lang="en-US" altLang="ko-KR" dirty="0">
                <a:solidFill>
                  <a:schemeClr val="tx2"/>
                </a:solidFill>
              </a:rPr>
              <a:t>?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URN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으로</a:t>
            </a:r>
            <a:r>
              <a:rPr kumimoji="1" lang="ko-KR" altLang="en-US" sz="1400" dirty="0">
                <a:solidFill>
                  <a:schemeClr val="tx2"/>
                </a:solidFill>
              </a:rPr>
              <a:t> 변경하기 위해서는 수많은 시간과 작업이 필요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의 범용성</a:t>
            </a:r>
            <a:endParaRPr kumimoji="1" lang="en-US" altLang="ko-KR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3638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2.7</a:t>
            </a:r>
            <a:r>
              <a:rPr kumimoji="1" lang="ko-KR" altLang="en-US" dirty="0">
                <a:solidFill>
                  <a:schemeClr val="tx2"/>
                </a:solidFill>
              </a:rPr>
              <a:t> 추가 정보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800" dirty="0">
                <a:solidFill>
                  <a:schemeClr val="tx2"/>
                </a:solidFill>
                <a:hlinkClick r:id="rId2"/>
              </a:rPr>
              <a:t>http://www.w3.org/Addressing</a:t>
            </a:r>
            <a:r>
              <a:rPr kumimoji="1" lang="en-US" altLang="ko-KR" sz="1800" dirty="0">
                <a:solidFill>
                  <a:schemeClr val="tx2"/>
                </a:solidFill>
              </a:rPr>
              <a:t> : URI</a:t>
            </a:r>
            <a:r>
              <a:rPr kumimoji="1" lang="ko-KR" altLang="en-US" sz="1800" dirty="0">
                <a:solidFill>
                  <a:schemeClr val="tx2"/>
                </a:solidFill>
              </a:rPr>
              <a:t>와 </a:t>
            </a:r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의 작명 및 할당에 대한 페이지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en-US" altLang="ko-KR" sz="1800" dirty="0">
                <a:solidFill>
                  <a:schemeClr val="tx2"/>
                </a:solidFill>
                <a:hlinkClick r:id="rId3"/>
              </a:rPr>
              <a:t>http://www.ietf.org/rfc/rfc1783.txt</a:t>
            </a:r>
            <a:r>
              <a:rPr kumimoji="1" lang="en-US" altLang="ko-KR" sz="1800" dirty="0">
                <a:solidFill>
                  <a:schemeClr val="tx2"/>
                </a:solidFill>
              </a:rPr>
              <a:t> </a:t>
            </a:r>
          </a:p>
          <a:p>
            <a:r>
              <a:rPr kumimoji="1" lang="en-US" altLang="ko-KR" sz="1800" dirty="0">
                <a:solidFill>
                  <a:schemeClr val="tx2"/>
                </a:solidFill>
                <a:hlinkClick r:id="rId3"/>
              </a:rPr>
              <a:t>http://www.ietf.org/rfc/rfc2396.txt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en-US" altLang="ko-KR" sz="1800" dirty="0">
                <a:solidFill>
                  <a:schemeClr val="tx2"/>
                </a:solidFill>
                <a:hlinkClick r:id="rId4"/>
              </a:rPr>
              <a:t>http://www.ietf.org/rfc/rfc2141.txt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en-US" altLang="ko-KR" sz="1800" dirty="0">
                <a:solidFill>
                  <a:schemeClr val="tx2"/>
                </a:solidFill>
                <a:hlinkClick r:id="rId5"/>
              </a:rPr>
              <a:t>http://purl.oclc.org</a:t>
            </a:r>
            <a:r>
              <a:rPr kumimoji="1" lang="en-US" altLang="ko-KR" sz="1800" dirty="0">
                <a:solidFill>
                  <a:schemeClr val="tx2"/>
                </a:solidFill>
              </a:rPr>
              <a:t> :</a:t>
            </a:r>
            <a:r>
              <a:rPr kumimoji="1" lang="ko-KR" altLang="en-US" sz="1800" dirty="0">
                <a:solidFill>
                  <a:schemeClr val="tx2"/>
                </a:solidFill>
              </a:rPr>
              <a:t> </a:t>
            </a:r>
            <a:r>
              <a:rPr kumimoji="1" lang="en-US" altLang="ko-KR" sz="1800" dirty="0">
                <a:solidFill>
                  <a:schemeClr val="tx2"/>
                </a:solidFill>
              </a:rPr>
              <a:t>PURL</a:t>
            </a:r>
            <a:r>
              <a:rPr kumimoji="1" lang="ko-KR" altLang="en-US" sz="1800" dirty="0">
                <a:solidFill>
                  <a:schemeClr val="tx2"/>
                </a:solidFill>
              </a:rPr>
              <a:t> 웹 사이트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en-US" altLang="ko-KR" sz="1800" dirty="0">
                <a:solidFill>
                  <a:schemeClr val="tx2"/>
                </a:solidFill>
                <a:hlinkClick r:id="rId3"/>
              </a:rPr>
              <a:t>http://www.ietf.org/rfc/rfc1808.txt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endParaRPr kumimoji="1" lang="en-US" altLang="ko-KR" sz="1800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4380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50" name="Rectangle 249">
            <a:extLst>
              <a:ext uri="{FF2B5EF4-FFF2-40B4-BE49-F238E27FC236}">
                <a16:creationId xmlns:a16="http://schemas.microsoft.com/office/drawing/2014/main" id="{AE48DA02-E241-4947-810D-D50F143A6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4" name="Right Triangle 253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6AFF3735-7999-4181-8D28-8B7A6520D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77594" y="-1"/>
            <a:ext cx="4343876" cy="1319545"/>
          </a:xfrm>
          <a:custGeom>
            <a:avLst/>
            <a:gdLst>
              <a:gd name="connsiteX0" fmla="*/ 0 w 4343876"/>
              <a:gd name="connsiteY0" fmla="*/ 0 h 1319545"/>
              <a:gd name="connsiteX1" fmla="*/ 998131 w 4343876"/>
              <a:gd name="connsiteY1" fmla="*/ 0 h 1319545"/>
              <a:gd name="connsiteX2" fmla="*/ 1019043 w 4343876"/>
              <a:gd name="connsiteY2" fmla="*/ 23009 h 1319545"/>
              <a:gd name="connsiteX3" fmla="*/ 2171937 w 4343876"/>
              <a:gd name="connsiteY3" fmla="*/ 500553 h 1319545"/>
              <a:gd name="connsiteX4" fmla="*/ 3324831 w 4343876"/>
              <a:gd name="connsiteY4" fmla="*/ 23009 h 1319545"/>
              <a:gd name="connsiteX5" fmla="*/ 3345743 w 4343876"/>
              <a:gd name="connsiteY5" fmla="*/ 0 h 1319545"/>
              <a:gd name="connsiteX6" fmla="*/ 4343876 w 4343876"/>
              <a:gd name="connsiteY6" fmla="*/ 0 h 1319545"/>
              <a:gd name="connsiteX7" fmla="*/ 4325735 w 4343876"/>
              <a:gd name="connsiteY7" fmla="*/ 37659 h 1319545"/>
              <a:gd name="connsiteX8" fmla="*/ 2171938 w 4343876"/>
              <a:gd name="connsiteY8" fmla="*/ 1319545 h 1319545"/>
              <a:gd name="connsiteX9" fmla="*/ 18141 w 4343876"/>
              <a:gd name="connsiteY9" fmla="*/ 37659 h 131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43876" h="1319545">
                <a:moveTo>
                  <a:pt x="0" y="0"/>
                </a:moveTo>
                <a:lnTo>
                  <a:pt x="998131" y="0"/>
                </a:lnTo>
                <a:lnTo>
                  <a:pt x="1019043" y="23009"/>
                </a:lnTo>
                <a:cubicBezTo>
                  <a:pt x="1314094" y="318060"/>
                  <a:pt x="1721704" y="500553"/>
                  <a:pt x="2171937" y="500553"/>
                </a:cubicBezTo>
                <a:cubicBezTo>
                  <a:pt x="2622170" y="500553"/>
                  <a:pt x="3029780" y="318060"/>
                  <a:pt x="3324831" y="23009"/>
                </a:cubicBezTo>
                <a:lnTo>
                  <a:pt x="3345743" y="0"/>
                </a:lnTo>
                <a:lnTo>
                  <a:pt x="4343876" y="0"/>
                </a:lnTo>
                <a:lnTo>
                  <a:pt x="4325735" y="37659"/>
                </a:lnTo>
                <a:cubicBezTo>
                  <a:pt x="3910950" y="801208"/>
                  <a:pt x="3101976" y="1319545"/>
                  <a:pt x="2171938" y="1319545"/>
                </a:cubicBezTo>
                <a:cubicBezTo>
                  <a:pt x="1241900" y="1319545"/>
                  <a:pt x="432926" y="801208"/>
                  <a:pt x="18141" y="37659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7CC415D0-B82F-4FA1-9253-C6293E3D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38899" y="5113576"/>
            <a:ext cx="2863499" cy="1744424"/>
          </a:xfrm>
          <a:custGeom>
            <a:avLst/>
            <a:gdLst>
              <a:gd name="connsiteX0" fmla="*/ 518179 w 2863499"/>
              <a:gd name="connsiteY0" fmla="*/ 0 h 1744424"/>
              <a:gd name="connsiteX1" fmla="*/ 2857488 w 2863499"/>
              <a:gd name="connsiteY1" fmla="*/ 1721045 h 1744424"/>
              <a:gd name="connsiteX2" fmla="*/ 2863499 w 2863499"/>
              <a:gd name="connsiteY2" fmla="*/ 1744424 h 1744424"/>
              <a:gd name="connsiteX3" fmla="*/ 1986591 w 2863499"/>
              <a:gd name="connsiteY3" fmla="*/ 1744424 h 1744424"/>
              <a:gd name="connsiteX4" fmla="*/ 1951831 w 2863499"/>
              <a:gd name="connsiteY4" fmla="*/ 1672267 h 1744424"/>
              <a:gd name="connsiteX5" fmla="*/ 518178 w 2863499"/>
              <a:gd name="connsiteY5" fmla="*/ 818992 h 1744424"/>
              <a:gd name="connsiteX6" fmla="*/ 33336 w 2863499"/>
              <a:gd name="connsiteY6" fmla="*/ 892293 h 1744424"/>
              <a:gd name="connsiteX7" fmla="*/ 0 w 2863499"/>
              <a:gd name="connsiteY7" fmla="*/ 904495 h 1744424"/>
              <a:gd name="connsiteX8" fmla="*/ 0 w 2863499"/>
              <a:gd name="connsiteY8" fmla="*/ 56072 h 1744424"/>
              <a:gd name="connsiteX9" fmla="*/ 24534 w 2863499"/>
              <a:gd name="connsiteY9" fmla="*/ 49764 h 1744424"/>
              <a:gd name="connsiteX10" fmla="*/ 518179 w 2863499"/>
              <a:gd name="connsiteY10" fmla="*/ 0 h 174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3499" h="1744424">
                <a:moveTo>
                  <a:pt x="518179" y="0"/>
                </a:moveTo>
                <a:cubicBezTo>
                  <a:pt x="1617315" y="0"/>
                  <a:pt x="2547362" y="723959"/>
                  <a:pt x="2857488" y="1721045"/>
                </a:cubicBezTo>
                <a:lnTo>
                  <a:pt x="2863499" y="1744424"/>
                </a:lnTo>
                <a:lnTo>
                  <a:pt x="1986591" y="1744424"/>
                </a:lnTo>
                <a:lnTo>
                  <a:pt x="1951831" y="1672267"/>
                </a:lnTo>
                <a:cubicBezTo>
                  <a:pt x="1675734" y="1164018"/>
                  <a:pt x="1137249" y="818992"/>
                  <a:pt x="518178" y="818992"/>
                </a:cubicBezTo>
                <a:cubicBezTo>
                  <a:pt x="349341" y="818992"/>
                  <a:pt x="186497" y="844655"/>
                  <a:pt x="33336" y="892293"/>
                </a:cubicBezTo>
                <a:lnTo>
                  <a:pt x="0" y="904495"/>
                </a:lnTo>
                <a:lnTo>
                  <a:pt x="0" y="56072"/>
                </a:lnTo>
                <a:lnTo>
                  <a:pt x="24534" y="49764"/>
                </a:lnTo>
                <a:cubicBezTo>
                  <a:pt x="183986" y="17135"/>
                  <a:pt x="349081" y="0"/>
                  <a:pt x="518179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E6351AC-8B9F-C24E-BD43-30B5B10D5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3" y="1282655"/>
            <a:ext cx="6555066" cy="44540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5400" dirty="0"/>
              <a:t>3</a:t>
            </a:r>
            <a:r>
              <a:rPr kumimoji="1" lang="ko-KR" altLang="en-US" sz="5400" dirty="0"/>
              <a:t>장</a:t>
            </a:r>
            <a:r>
              <a:rPr kumimoji="1" lang="en-US" altLang="ko-KR" sz="5400" dirty="0"/>
              <a:t>. HTTP</a:t>
            </a:r>
            <a:r>
              <a:rPr kumimoji="1" lang="ko-KR" altLang="en-US" sz="5400" dirty="0"/>
              <a:t> 메시지</a:t>
            </a:r>
            <a:endParaRPr kumimoji="1" lang="en-US" altLang="en-US" sz="5400" dirty="0"/>
          </a:p>
        </p:txBody>
      </p:sp>
    </p:spTree>
    <p:extLst>
      <p:ext uri="{BB962C8B-B14F-4D97-AF65-F5344CB8AC3E}">
        <p14:creationId xmlns:p14="http://schemas.microsoft.com/office/powerpoint/2010/main" val="42148591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9" name="Rectangle 9">
            <a:extLst>
              <a:ext uri="{FF2B5EF4-FFF2-40B4-BE49-F238E27FC236}">
                <a16:creationId xmlns:a16="http://schemas.microsoft.com/office/drawing/2014/main" id="{171D79C9-FD78-4D11-A424-0002509BD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B6DB01C-9C1F-4164-99EC-F0C2A75CD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00" y="10905"/>
            <a:ext cx="2452128" cy="3034118"/>
          </a:xfrm>
          <a:custGeom>
            <a:avLst/>
            <a:gdLst>
              <a:gd name="connsiteX0" fmla="*/ 1346716 w 2452128"/>
              <a:gd name="connsiteY0" fmla="*/ 0 h 3034118"/>
              <a:gd name="connsiteX1" fmla="*/ 2306895 w 2452128"/>
              <a:gd name="connsiteY1" fmla="*/ 0 h 3034118"/>
              <a:gd name="connsiteX2" fmla="*/ 2351179 w 2452128"/>
              <a:gd name="connsiteY2" fmla="*/ 120993 h 3034118"/>
              <a:gd name="connsiteX3" fmla="*/ 2452128 w 2452128"/>
              <a:gd name="connsiteY3" fmla="*/ 788709 h 3034118"/>
              <a:gd name="connsiteX4" fmla="*/ 206719 w 2452128"/>
              <a:gd name="connsiteY4" fmla="*/ 3034118 h 3034118"/>
              <a:gd name="connsiteX5" fmla="*/ 0 w 2452128"/>
              <a:gd name="connsiteY5" fmla="*/ 3023680 h 3034118"/>
              <a:gd name="connsiteX6" fmla="*/ 0 w 2452128"/>
              <a:gd name="connsiteY6" fmla="*/ 2158450 h 3034118"/>
              <a:gd name="connsiteX7" fmla="*/ 64926 w 2452128"/>
              <a:gd name="connsiteY7" fmla="*/ 2168359 h 3034118"/>
              <a:gd name="connsiteX8" fmla="*/ 206719 w 2452128"/>
              <a:gd name="connsiteY8" fmla="*/ 2175519 h 3034118"/>
              <a:gd name="connsiteX9" fmla="*/ 1593529 w 2452128"/>
              <a:gd name="connsiteY9" fmla="*/ 788709 h 3034118"/>
              <a:gd name="connsiteX10" fmla="*/ 1356684 w 2452128"/>
              <a:gd name="connsiteY10" fmla="*/ 13330 h 303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52128" h="3034118">
                <a:moveTo>
                  <a:pt x="1346716" y="0"/>
                </a:moveTo>
                <a:lnTo>
                  <a:pt x="2306895" y="0"/>
                </a:lnTo>
                <a:lnTo>
                  <a:pt x="2351179" y="120993"/>
                </a:lnTo>
                <a:cubicBezTo>
                  <a:pt x="2416786" y="331924"/>
                  <a:pt x="2452128" y="556189"/>
                  <a:pt x="2452128" y="788709"/>
                </a:cubicBezTo>
                <a:cubicBezTo>
                  <a:pt x="2452128" y="2028814"/>
                  <a:pt x="1446824" y="3034118"/>
                  <a:pt x="206719" y="3034118"/>
                </a:cubicBezTo>
                <a:lnTo>
                  <a:pt x="0" y="3023680"/>
                </a:lnTo>
                <a:lnTo>
                  <a:pt x="0" y="2158450"/>
                </a:lnTo>
                <a:lnTo>
                  <a:pt x="64926" y="2168359"/>
                </a:lnTo>
                <a:cubicBezTo>
                  <a:pt x="111546" y="2173094"/>
                  <a:pt x="158850" y="2175519"/>
                  <a:pt x="206719" y="2175519"/>
                </a:cubicBezTo>
                <a:cubicBezTo>
                  <a:pt x="972633" y="2175519"/>
                  <a:pt x="1593529" y="1554623"/>
                  <a:pt x="1593529" y="788709"/>
                </a:cubicBezTo>
                <a:cubicBezTo>
                  <a:pt x="1593529" y="501491"/>
                  <a:pt x="1506216" y="234667"/>
                  <a:pt x="1356684" y="1333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19796AB-81F4-4FC8-8171-F4BECA869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4240" y="0"/>
            <a:ext cx="4893352" cy="2394886"/>
          </a:xfrm>
          <a:custGeom>
            <a:avLst/>
            <a:gdLst>
              <a:gd name="connsiteX0" fmla="*/ 0 w 4893352"/>
              <a:gd name="connsiteY0" fmla="*/ 0 h 2394886"/>
              <a:gd name="connsiteX1" fmla="*/ 818991 w 4893352"/>
              <a:gd name="connsiteY1" fmla="*/ 0 h 2394886"/>
              <a:gd name="connsiteX2" fmla="*/ 824655 w 4893352"/>
              <a:gd name="connsiteY2" fmla="*/ 112159 h 2394886"/>
              <a:gd name="connsiteX3" fmla="*/ 2446675 w 4893352"/>
              <a:gd name="connsiteY3" fmla="*/ 1575894 h 2394886"/>
              <a:gd name="connsiteX4" fmla="*/ 4068695 w 4893352"/>
              <a:gd name="connsiteY4" fmla="*/ 112159 h 2394886"/>
              <a:gd name="connsiteX5" fmla="*/ 4074359 w 4893352"/>
              <a:gd name="connsiteY5" fmla="*/ 0 h 2394886"/>
              <a:gd name="connsiteX6" fmla="*/ 4893352 w 4893352"/>
              <a:gd name="connsiteY6" fmla="*/ 0 h 2394886"/>
              <a:gd name="connsiteX7" fmla="*/ 4883460 w 4893352"/>
              <a:gd name="connsiteY7" fmla="*/ 195896 h 2394886"/>
              <a:gd name="connsiteX8" fmla="*/ 2446676 w 4893352"/>
              <a:gd name="connsiteY8" fmla="*/ 2394886 h 2394886"/>
              <a:gd name="connsiteX9" fmla="*/ 9892 w 4893352"/>
              <a:gd name="connsiteY9" fmla="*/ 195896 h 239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93352" h="2394886">
                <a:moveTo>
                  <a:pt x="0" y="0"/>
                </a:moveTo>
                <a:lnTo>
                  <a:pt x="818991" y="0"/>
                </a:lnTo>
                <a:lnTo>
                  <a:pt x="824655" y="112159"/>
                </a:lnTo>
                <a:cubicBezTo>
                  <a:pt x="908150" y="934317"/>
                  <a:pt x="1602488" y="1575894"/>
                  <a:pt x="2446675" y="1575894"/>
                </a:cubicBezTo>
                <a:cubicBezTo>
                  <a:pt x="3290862" y="1575894"/>
                  <a:pt x="3985201" y="934317"/>
                  <a:pt x="4068695" y="112159"/>
                </a:cubicBezTo>
                <a:lnTo>
                  <a:pt x="4074359" y="0"/>
                </a:lnTo>
                <a:lnTo>
                  <a:pt x="4893352" y="0"/>
                </a:lnTo>
                <a:lnTo>
                  <a:pt x="4883460" y="195896"/>
                </a:lnTo>
                <a:cubicBezTo>
                  <a:pt x="4758025" y="1431036"/>
                  <a:pt x="3714910" y="2394886"/>
                  <a:pt x="2446676" y="2394886"/>
                </a:cubicBezTo>
                <a:cubicBezTo>
                  <a:pt x="1178442" y="2394886"/>
                  <a:pt x="135328" y="1431036"/>
                  <a:pt x="9892" y="1958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5" y="3546697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4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4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4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FAAADE-6777-084B-BF14-979E1403B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9439" y="728906"/>
            <a:ext cx="10202707" cy="55384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는 배달원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메시지는 소포</a:t>
            </a:r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ko-Kore-KR" altLang="en-US" dirty="0">
                <a:solidFill>
                  <a:schemeClr val="tx2"/>
                </a:solidFill>
              </a:rPr>
              <a:t>이</a:t>
            </a:r>
            <a:r>
              <a:rPr kumimoji="1" lang="ko-KR" altLang="en-US" dirty="0">
                <a:solidFill>
                  <a:schemeClr val="tx2"/>
                </a:solidFill>
              </a:rPr>
              <a:t> 장에서 다루는 내용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메시지가 어떻게 흘러가는가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메시지의 세 부분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시작줄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개체 본문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요청과 응답 메시지의 차이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요청 메시지가 지원하는 여러 기능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메서드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들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응답 메시지가 반환하는 여러 상태 코드들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여러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헤더들은 무슨 일을 하는가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endParaRPr kumimoji="1" lang="ko-Kore-KR" alt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8558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3.1</a:t>
            </a:r>
            <a:r>
              <a:rPr kumimoji="1" lang="ko-KR" altLang="en-US" dirty="0">
                <a:solidFill>
                  <a:schemeClr val="tx2"/>
                </a:solidFill>
              </a:rPr>
              <a:t> 메시지의 흐름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800" dirty="0">
                <a:solidFill>
                  <a:schemeClr val="tx2"/>
                </a:solidFill>
              </a:rPr>
              <a:t>HTTP </a:t>
            </a:r>
            <a:r>
              <a:rPr kumimoji="1" lang="ko-KR" altLang="en-US" sz="1800" dirty="0">
                <a:solidFill>
                  <a:schemeClr val="tx2"/>
                </a:solidFill>
              </a:rPr>
              <a:t>메시지는 </a:t>
            </a:r>
            <a:r>
              <a:rPr kumimoji="1" lang="en-US" altLang="ko-KR" sz="1800" dirty="0">
                <a:solidFill>
                  <a:schemeClr val="tx2"/>
                </a:solidFill>
              </a:rPr>
              <a:t>HTTP </a:t>
            </a:r>
            <a:r>
              <a:rPr kumimoji="1" lang="ko-KR" altLang="en-US" sz="1800" dirty="0">
                <a:solidFill>
                  <a:schemeClr val="tx2"/>
                </a:solidFill>
              </a:rPr>
              <a:t>애플리케이션 간에 주고받은 데이터의 블록들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데이터 블록들은 메시지의 내용과 의미를 설명하는 텍스트 메타 정보로 시작하고 그 다음에 선택적으로 데이터가 올 수 있다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메시지는 클라이언트</a:t>
            </a:r>
            <a:r>
              <a:rPr kumimoji="1" lang="en-US" altLang="ko-KR" sz="1800" dirty="0">
                <a:solidFill>
                  <a:schemeClr val="tx2"/>
                </a:solidFill>
              </a:rPr>
              <a:t>,</a:t>
            </a:r>
            <a:r>
              <a:rPr kumimoji="1" lang="ko-KR" altLang="en-US" sz="1800" dirty="0">
                <a:solidFill>
                  <a:schemeClr val="tx2"/>
                </a:solidFill>
              </a:rPr>
              <a:t> 서버</a:t>
            </a:r>
            <a:r>
              <a:rPr kumimoji="1" lang="en-US" altLang="ko-KR" sz="1800" dirty="0">
                <a:solidFill>
                  <a:schemeClr val="tx2"/>
                </a:solidFill>
              </a:rPr>
              <a:t>,</a:t>
            </a:r>
            <a:r>
              <a:rPr kumimoji="1" lang="ko-KR" altLang="en-US" sz="1800" dirty="0">
                <a:solidFill>
                  <a:schemeClr val="tx2"/>
                </a:solidFill>
              </a:rPr>
              <a:t> 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sz="1800" dirty="0">
                <a:solidFill>
                  <a:schemeClr val="tx2"/>
                </a:solidFill>
              </a:rPr>
              <a:t> 사이를 흐른다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메시지의 방향을 의미하는 용어로 </a:t>
            </a:r>
            <a:r>
              <a:rPr kumimoji="1" lang="en-US" altLang="ko-KR" sz="1800" dirty="0">
                <a:solidFill>
                  <a:schemeClr val="tx2"/>
                </a:solidFill>
              </a:rPr>
              <a:t>“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인바운드</a:t>
            </a:r>
            <a:r>
              <a:rPr kumimoji="1" lang="en-US" altLang="ko-KR" sz="1800" dirty="0">
                <a:solidFill>
                  <a:schemeClr val="tx2"/>
                </a:solidFill>
              </a:rPr>
              <a:t>”,</a:t>
            </a:r>
            <a:r>
              <a:rPr kumimoji="1" lang="ko-KR" altLang="en-US" sz="1800" dirty="0">
                <a:solidFill>
                  <a:schemeClr val="tx2"/>
                </a:solidFill>
              </a:rPr>
              <a:t> </a:t>
            </a:r>
            <a:r>
              <a:rPr kumimoji="1" lang="en-US" altLang="ko-KR" sz="1800" dirty="0">
                <a:solidFill>
                  <a:schemeClr val="tx2"/>
                </a:solidFill>
              </a:rPr>
              <a:t>“</a:t>
            </a:r>
            <a:r>
              <a:rPr kumimoji="1" lang="ko-KR" altLang="en-US" sz="1800" dirty="0">
                <a:solidFill>
                  <a:schemeClr val="tx2"/>
                </a:solidFill>
              </a:rPr>
              <a:t>아웃바운드</a:t>
            </a:r>
            <a:r>
              <a:rPr kumimoji="1" lang="en-US" altLang="ko-KR" sz="1800" dirty="0">
                <a:solidFill>
                  <a:schemeClr val="tx2"/>
                </a:solidFill>
              </a:rPr>
              <a:t>”,</a:t>
            </a:r>
            <a:r>
              <a:rPr kumimoji="1" lang="ko-KR" altLang="en-US" sz="1800" dirty="0">
                <a:solidFill>
                  <a:schemeClr val="tx2"/>
                </a:solidFill>
              </a:rPr>
              <a:t> </a:t>
            </a:r>
            <a:r>
              <a:rPr kumimoji="1" lang="en-US" altLang="ko-KR" sz="1800" dirty="0">
                <a:solidFill>
                  <a:schemeClr val="tx2"/>
                </a:solidFill>
              </a:rPr>
              <a:t>“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업스트림</a:t>
            </a:r>
            <a:r>
              <a:rPr kumimoji="1" lang="en-US" altLang="ko-KR" sz="1800" dirty="0">
                <a:solidFill>
                  <a:schemeClr val="tx2"/>
                </a:solidFill>
              </a:rPr>
              <a:t>”,</a:t>
            </a:r>
            <a:r>
              <a:rPr kumimoji="1" lang="ko-KR" altLang="en-US" sz="1800" dirty="0">
                <a:solidFill>
                  <a:schemeClr val="tx2"/>
                </a:solidFill>
              </a:rPr>
              <a:t> </a:t>
            </a:r>
            <a:r>
              <a:rPr kumimoji="1" lang="en-US" altLang="ko-KR" sz="1800" dirty="0">
                <a:solidFill>
                  <a:schemeClr val="tx2"/>
                </a:solidFill>
              </a:rPr>
              <a:t>“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다운스트림</a:t>
            </a:r>
            <a:r>
              <a:rPr kumimoji="1" lang="en-US" altLang="ko-KR" sz="1800" dirty="0">
                <a:solidFill>
                  <a:schemeClr val="tx2"/>
                </a:solidFill>
              </a:rPr>
              <a:t>” </a:t>
            </a:r>
            <a:r>
              <a:rPr kumimoji="1" lang="ko-KR" altLang="en-US" sz="1800" dirty="0">
                <a:solidFill>
                  <a:schemeClr val="tx2"/>
                </a:solidFill>
              </a:rPr>
              <a:t>등이 있다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  <a:r>
              <a:rPr kumimoji="1" lang="ko-KR" altLang="en-US" sz="1800" dirty="0">
                <a:solidFill>
                  <a:schemeClr val="tx2"/>
                </a:solidFill>
              </a:rPr>
              <a:t> 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endParaRPr kumimoji="1" lang="en-US" altLang="ko-KR" sz="1800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6085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3.1.1</a:t>
            </a:r>
            <a:r>
              <a:rPr kumimoji="1" lang="ko-KR" altLang="en-US" dirty="0">
                <a:solidFill>
                  <a:schemeClr val="tx2"/>
                </a:solidFill>
              </a:rPr>
              <a:t> 메시지는 원 서버 방향을 </a:t>
            </a:r>
            <a:r>
              <a:rPr kumimoji="1" lang="ko-KR" altLang="en-US" dirty="0" err="1">
                <a:solidFill>
                  <a:schemeClr val="tx2"/>
                </a:solidFill>
              </a:rPr>
              <a:t>인바운드로</a:t>
            </a:r>
            <a:r>
              <a:rPr kumimoji="1" lang="ko-KR" altLang="en-US" dirty="0">
                <a:solidFill>
                  <a:schemeClr val="tx2"/>
                </a:solidFill>
              </a:rPr>
              <a:t> 하여 송신된다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메시지가 원 서버로 향하는 것은 </a:t>
            </a:r>
            <a:r>
              <a:rPr kumimoji="1" lang="ko-KR" altLang="en-US" sz="1400" b="1" dirty="0" err="1">
                <a:solidFill>
                  <a:schemeClr val="tx2"/>
                </a:solidFill>
              </a:rPr>
              <a:t>인바운드</a:t>
            </a:r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모든 처리가 끝난 후 메시지가 사용자 에이전트로 돌아오는 것은 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아웃바운드</a:t>
            </a:r>
            <a:endParaRPr kumimoji="1" lang="en-US" altLang="ko-KR" sz="1400" b="1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8FD672-3BCD-7A46-8704-056F30431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262" y="3409449"/>
            <a:ext cx="5813022" cy="221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608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3.1.2</a:t>
            </a:r>
            <a:r>
              <a:rPr kumimoji="1" lang="ko-KR" altLang="en-US" dirty="0">
                <a:solidFill>
                  <a:schemeClr val="tx2"/>
                </a:solidFill>
              </a:rPr>
              <a:t> 다운스트림으로 흐르는 메시지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요청이냐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응답이냐에</a:t>
            </a:r>
            <a:r>
              <a:rPr kumimoji="1" lang="ko-KR" altLang="en-US" sz="1400" dirty="0">
                <a:solidFill>
                  <a:schemeClr val="tx2"/>
                </a:solidFill>
              </a:rPr>
              <a:t> 관계없이 모든 메시지는 다운스트림으로 흐른다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메시지의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발송자는</a:t>
            </a:r>
            <a:r>
              <a:rPr kumimoji="1" lang="ko-KR" altLang="en-US" sz="1400" dirty="0">
                <a:solidFill>
                  <a:schemeClr val="tx2"/>
                </a:solidFill>
              </a:rPr>
              <a:t> 수신자의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업스트림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B30144-FF04-A846-A11A-D83998D99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062" y="2237804"/>
            <a:ext cx="4856592" cy="422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645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3.2</a:t>
            </a:r>
            <a:r>
              <a:rPr kumimoji="1" lang="ko-KR" altLang="en-US" dirty="0">
                <a:solidFill>
                  <a:schemeClr val="tx2"/>
                </a:solidFill>
              </a:rPr>
              <a:t> 메시지의 각 부분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메시지는 단순한 데이터의 구조화된 블록이다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2"/>
                </a:solidFill>
              </a:rPr>
              <a:t>클라이언트의 요청이나 서버의 응답 중 하나를 포함</a:t>
            </a:r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시작줄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헤더 블록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본문의 </a:t>
            </a:r>
            <a:r>
              <a:rPr kumimoji="1" lang="en-US" altLang="ko-KR" dirty="0">
                <a:solidFill>
                  <a:schemeClr val="tx2"/>
                </a:solidFill>
              </a:rPr>
              <a:t>3</a:t>
            </a:r>
            <a:r>
              <a:rPr kumimoji="1" lang="ko-KR" altLang="en-US" dirty="0">
                <a:solidFill>
                  <a:schemeClr val="tx2"/>
                </a:solidFill>
              </a:rPr>
              <a:t>부분으로 구성 </a:t>
            </a:r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시작줄과 헤더는 줄 단위로 분리된 아스키 문자열</a:t>
            </a:r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각 줄은 </a:t>
            </a:r>
            <a:r>
              <a:rPr kumimoji="1" lang="en-US" altLang="ko-KR" dirty="0">
                <a:solidFill>
                  <a:schemeClr val="tx2"/>
                </a:solidFill>
              </a:rPr>
              <a:t>CRLF(</a:t>
            </a:r>
            <a:r>
              <a:rPr kumimoji="1" lang="ko-KR" altLang="en-US" dirty="0" err="1">
                <a:solidFill>
                  <a:schemeClr val="tx2"/>
                </a:solidFill>
              </a:rPr>
              <a:t>줄바꿈</a:t>
            </a:r>
            <a:r>
              <a:rPr kumimoji="1" lang="ko-KR" altLang="en-US" dirty="0">
                <a:solidFill>
                  <a:schemeClr val="tx2"/>
                </a:solidFill>
              </a:rPr>
              <a:t> 문자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로 끝난다</a:t>
            </a:r>
            <a:r>
              <a:rPr kumimoji="1" lang="en-US" altLang="ko-KR" dirty="0">
                <a:solidFill>
                  <a:schemeClr val="tx2"/>
                </a:solidFill>
              </a:rPr>
              <a:t>(\r\n</a:t>
            </a:r>
            <a:r>
              <a:rPr kumimoji="1" lang="ko-KR" altLang="en-US" dirty="0">
                <a:solidFill>
                  <a:schemeClr val="tx2"/>
                </a:solidFill>
              </a:rPr>
              <a:t> 또는 </a:t>
            </a:r>
            <a:r>
              <a:rPr kumimoji="1" lang="en-US" altLang="ko-KR" dirty="0">
                <a:solidFill>
                  <a:schemeClr val="tx2"/>
                </a:solidFill>
              </a:rPr>
              <a:t>\n).</a:t>
            </a:r>
          </a:p>
          <a:p>
            <a:r>
              <a:rPr kumimoji="1" lang="ko-KR" altLang="en-US" dirty="0">
                <a:solidFill>
                  <a:schemeClr val="tx2"/>
                </a:solidFill>
              </a:rPr>
              <a:t>본문은 선택적인 데이터 덩어리로 텍스트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바이너리 혹은 비어 있는 값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9232DE-092A-4646-AC99-E6995A410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4280" y="1885092"/>
            <a:ext cx="32004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8076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3.2.1</a:t>
            </a:r>
            <a:r>
              <a:rPr kumimoji="1" lang="ko-KR" altLang="en-US" dirty="0">
                <a:solidFill>
                  <a:schemeClr val="tx2"/>
                </a:solidFill>
              </a:rPr>
              <a:t> 메시지 문법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모든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메시지는 요청 메시지나 응답 메시지로 분류</a:t>
            </a:r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요청 메시지의 형식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en-US" altLang="ko-KR" sz="1400" b="1" dirty="0">
                <a:solidFill>
                  <a:schemeClr val="tx2"/>
                </a:solidFill>
              </a:rPr>
              <a:t>&lt;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메서드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&gt;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&lt;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요청 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URL&gt; &lt;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버전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&gt;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en-US" altLang="ko-KR" sz="1400" b="1" dirty="0">
                <a:solidFill>
                  <a:schemeClr val="tx2"/>
                </a:solidFill>
              </a:rPr>
              <a:t>&lt;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헤더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&gt;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en-US" altLang="ko-KR" sz="1400" b="1" dirty="0">
                <a:solidFill>
                  <a:schemeClr val="tx2"/>
                </a:solidFill>
              </a:rPr>
              <a:t>&lt;</a:t>
            </a:r>
            <a:r>
              <a:rPr kumimoji="1" lang="ko-KR" altLang="en-US" sz="1400" b="1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본문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&gt;</a:t>
            </a: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응답 메시지의 형식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en-US" altLang="ko-KR" sz="1400" b="1" dirty="0">
                <a:solidFill>
                  <a:schemeClr val="tx2"/>
                </a:solidFill>
              </a:rPr>
              <a:t>&lt;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버전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&gt;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&lt;</a:t>
            </a:r>
            <a:r>
              <a:rPr kumimoji="1" lang="ko-KR" altLang="en-US" sz="1400" b="1" dirty="0" err="1">
                <a:solidFill>
                  <a:schemeClr val="tx2"/>
                </a:solidFill>
              </a:rPr>
              <a:t>상태코드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&gt;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&lt;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사유 구절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&gt;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en-US" altLang="ko-KR" sz="1400" b="1" dirty="0">
                <a:solidFill>
                  <a:schemeClr val="tx2"/>
                </a:solidFill>
              </a:rPr>
              <a:t>&lt;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헤더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&gt;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en-US" altLang="ko-KR" sz="1400" b="1" dirty="0">
                <a:solidFill>
                  <a:schemeClr val="tx2"/>
                </a:solidFill>
              </a:rPr>
              <a:t>&lt;</a:t>
            </a:r>
            <a:r>
              <a:rPr kumimoji="1" lang="ko-KR" altLang="en-US" sz="1400" b="1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본문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&gt;</a:t>
            </a:r>
          </a:p>
          <a:p>
            <a:pPr marL="0" lvl="1" indent="0">
              <a:buNone/>
            </a:pPr>
            <a:endParaRPr kumimoji="1" lang="en-US" altLang="ko-KR" sz="1400" b="1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9EF2092-E93D-2246-94E4-790A809CB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214" y="4245506"/>
            <a:ext cx="7428931" cy="236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151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.3.1</a:t>
            </a:r>
            <a:r>
              <a:rPr kumimoji="1" lang="ko-KR" altLang="en-US" dirty="0">
                <a:solidFill>
                  <a:schemeClr val="tx2"/>
                </a:solidFill>
              </a:rPr>
              <a:t> 미디어 타입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 lnSpcReduction="10000"/>
          </a:bodyPr>
          <a:lstStyle/>
          <a:p>
            <a:r>
              <a:rPr kumimoji="1" lang="en-US" altLang="ko-Kore-KR" sz="1800" dirty="0">
                <a:solidFill>
                  <a:schemeClr val="tx2"/>
                </a:solidFill>
              </a:rPr>
              <a:t>HTTP</a:t>
            </a:r>
            <a:r>
              <a:rPr kumimoji="1" lang="ko-KR" altLang="en-US" sz="1800" dirty="0">
                <a:solidFill>
                  <a:schemeClr val="tx2"/>
                </a:solidFill>
              </a:rPr>
              <a:t>는 전송되는 객체 각각에 </a:t>
            </a:r>
            <a:r>
              <a:rPr kumimoji="1" lang="en-US" altLang="ko-KR" sz="1800" dirty="0">
                <a:solidFill>
                  <a:schemeClr val="tx2"/>
                </a:solidFill>
              </a:rPr>
              <a:t>MIME</a:t>
            </a:r>
            <a:r>
              <a:rPr kumimoji="1" lang="ko-KR" altLang="en-US" sz="1800" dirty="0">
                <a:solidFill>
                  <a:schemeClr val="tx2"/>
                </a:solidFill>
              </a:rPr>
              <a:t>타입이라는 데이터 포맷 라벨을 붙인다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r>
              <a:rPr kumimoji="1" lang="en-US" altLang="ko-Kore-KR" sz="1800" dirty="0">
                <a:solidFill>
                  <a:schemeClr val="tx2"/>
                </a:solidFill>
              </a:rPr>
              <a:t>MIME</a:t>
            </a:r>
            <a:r>
              <a:rPr kumimoji="1" lang="en-US" altLang="ko-KR" sz="1800" dirty="0">
                <a:solidFill>
                  <a:schemeClr val="tx2"/>
                </a:solidFill>
              </a:rPr>
              <a:t>(Multipurpose Internet Mail Extensions)</a:t>
            </a:r>
            <a:r>
              <a:rPr kumimoji="1" lang="ko-KR" altLang="en-US" sz="1800" dirty="0">
                <a:solidFill>
                  <a:schemeClr val="tx2"/>
                </a:solidFill>
              </a:rPr>
              <a:t> 타입은</a:t>
            </a:r>
            <a:r>
              <a:rPr kumimoji="1" lang="en-US" altLang="ko-KR" sz="1800" dirty="0">
                <a:solidFill>
                  <a:schemeClr val="tx2"/>
                </a:solidFill>
              </a:rPr>
              <a:t> </a:t>
            </a:r>
            <a:r>
              <a:rPr kumimoji="1" lang="ko-KR" altLang="en-US" sz="1800" dirty="0">
                <a:solidFill>
                  <a:schemeClr val="tx2"/>
                </a:solidFill>
              </a:rPr>
              <a:t>서로 다른 전자메일 시스템간에 메시지가 오갈 때 겪는 문제점 해결을 위해 설계 됨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웹 서버는 모든 </a:t>
            </a:r>
            <a:r>
              <a:rPr kumimoji="1" lang="en-US" altLang="ko-KR" sz="1800" dirty="0">
                <a:solidFill>
                  <a:schemeClr val="tx2"/>
                </a:solidFill>
              </a:rPr>
              <a:t>HTTP </a:t>
            </a:r>
            <a:r>
              <a:rPr kumimoji="1" lang="ko-KR" altLang="en-US" sz="1800" dirty="0">
                <a:solidFill>
                  <a:schemeClr val="tx2"/>
                </a:solidFill>
              </a:rPr>
              <a:t>객체 데이터에 </a:t>
            </a:r>
            <a:r>
              <a:rPr kumimoji="1" lang="en-US" altLang="ko-KR" sz="1800" dirty="0">
                <a:solidFill>
                  <a:schemeClr val="tx2"/>
                </a:solidFill>
              </a:rPr>
              <a:t>MIME</a:t>
            </a:r>
            <a:r>
              <a:rPr kumimoji="1" lang="ko-KR" altLang="en-US" sz="1800" dirty="0">
                <a:solidFill>
                  <a:schemeClr val="tx2"/>
                </a:solidFill>
              </a:rPr>
              <a:t> 타입을 붙인다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r>
              <a:rPr kumimoji="1" lang="en-US" altLang="ko-Kore-KR" sz="1800" dirty="0">
                <a:solidFill>
                  <a:schemeClr val="tx2"/>
                </a:solidFill>
              </a:rPr>
              <a:t>MIME </a:t>
            </a:r>
            <a:r>
              <a:rPr kumimoji="1" lang="ko-KR" altLang="en-US" sz="1800" dirty="0">
                <a:solidFill>
                  <a:schemeClr val="tx2"/>
                </a:solidFill>
              </a:rPr>
              <a:t>타입은  </a:t>
            </a:r>
            <a:r>
              <a:rPr kumimoji="1" lang="en-US" altLang="ko-KR" sz="1800" dirty="0">
                <a:solidFill>
                  <a:schemeClr val="tx2"/>
                </a:solidFill>
              </a:rPr>
              <a:t>/</a:t>
            </a:r>
            <a:r>
              <a:rPr kumimoji="1" lang="ko-KR" altLang="en-US" sz="1800" dirty="0">
                <a:solidFill>
                  <a:schemeClr val="tx2"/>
                </a:solidFill>
              </a:rPr>
              <a:t>로 구분된 주 타입과 부 타입으로 이루어진 문자열이다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몇가지 예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text/html</a:t>
            </a: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text/plain</a:t>
            </a: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image/jpeg</a:t>
            </a: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image/gif</a:t>
            </a: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video/</a:t>
            </a:r>
            <a:r>
              <a:rPr kumimoji="1" lang="en-US" altLang="ko-KR" sz="1400" dirty="0" err="1">
                <a:solidFill>
                  <a:schemeClr val="tx2"/>
                </a:solidFill>
              </a:rPr>
              <a:t>quicktime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application/</a:t>
            </a:r>
            <a:r>
              <a:rPr kumimoji="1" lang="en-US" altLang="ko-KR" sz="1400" dirty="0" err="1">
                <a:solidFill>
                  <a:schemeClr val="tx2"/>
                </a:solidFill>
              </a:rPr>
              <a:t>vnd.ms-powerpoint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ore-KR" sz="1400" dirty="0">
                <a:solidFill>
                  <a:schemeClr val="tx2"/>
                </a:solidFill>
              </a:rPr>
              <a:t>(</a:t>
            </a:r>
            <a:r>
              <a:rPr kumimoji="1" lang="ko-KR" altLang="en-US" sz="1400" dirty="0">
                <a:solidFill>
                  <a:schemeClr val="tx2"/>
                </a:solidFill>
              </a:rPr>
              <a:t>전체 목록은 부록 </a:t>
            </a:r>
            <a:r>
              <a:rPr kumimoji="1" lang="en-US" altLang="ko-KR" sz="1400" dirty="0">
                <a:solidFill>
                  <a:schemeClr val="tx2"/>
                </a:solidFill>
              </a:rPr>
              <a:t>D</a:t>
            </a:r>
            <a:r>
              <a:rPr kumimoji="1" lang="ko-KR" altLang="en-US" sz="1400" dirty="0">
                <a:solidFill>
                  <a:schemeClr val="tx2"/>
                </a:solidFill>
              </a:rPr>
              <a:t>에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  <a:endParaRPr kumimoji="1" lang="ko-Kore-KR" alt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9669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3.2.1</a:t>
            </a:r>
            <a:r>
              <a:rPr kumimoji="1" lang="ko-KR" altLang="en-US" dirty="0">
                <a:solidFill>
                  <a:schemeClr val="tx2"/>
                </a:solidFill>
              </a:rPr>
              <a:t> 메시지 문법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 fontScale="85000" lnSpcReduction="20000"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메서드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클라이언트에서 서버가 리소스에 대해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수행해주길</a:t>
            </a:r>
            <a:r>
              <a:rPr kumimoji="1" lang="ko-KR" altLang="en-US" sz="1400" dirty="0">
                <a:solidFill>
                  <a:schemeClr val="tx2"/>
                </a:solidFill>
              </a:rPr>
              <a:t> 바라는 동작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‘GET’, ‘POST’, ‘HEAD’</a:t>
            </a:r>
            <a:r>
              <a:rPr kumimoji="1" lang="ko-KR" altLang="en-US" sz="1400" dirty="0">
                <a:solidFill>
                  <a:schemeClr val="tx2"/>
                </a:solidFill>
              </a:rPr>
              <a:t>와 같이 한 단어로 되어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요청 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URL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요청 대상이 되는 리소스를 지칭하는 완전한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 또는 </a:t>
            </a:r>
            <a:r>
              <a:rPr kumimoji="1" lang="en-US" altLang="ko-KR" sz="1400" dirty="0">
                <a:solidFill>
                  <a:schemeClr val="tx2"/>
                </a:solidFill>
              </a:rPr>
              <a:t>URL </a:t>
            </a:r>
            <a:r>
              <a:rPr kumimoji="1" lang="ko-KR" altLang="en-US" sz="1400" dirty="0">
                <a:solidFill>
                  <a:schemeClr val="tx2"/>
                </a:solidFill>
              </a:rPr>
              <a:t>경로 구성 요소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버전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메시지가 사용 중인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버전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과 같은 형식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 err="1">
                <a:solidFill>
                  <a:schemeClr val="tx2"/>
                </a:solidFill>
              </a:rPr>
              <a:t>상태코드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요청 중에 어떤 일이 일어났는지 설명하는 세자리 숫자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각 코드의 첫 번째 자리는 일반적인 분류</a:t>
            </a:r>
            <a:r>
              <a:rPr kumimoji="1" lang="en-US" altLang="ko-KR" sz="1400" dirty="0">
                <a:solidFill>
                  <a:schemeClr val="tx2"/>
                </a:solidFill>
              </a:rPr>
              <a:t>(‘</a:t>
            </a:r>
            <a:r>
              <a:rPr kumimoji="1" lang="ko-KR" altLang="en-US" sz="1400" dirty="0">
                <a:solidFill>
                  <a:schemeClr val="tx2"/>
                </a:solidFill>
              </a:rPr>
              <a:t>성공</a:t>
            </a:r>
            <a:r>
              <a:rPr kumimoji="1" lang="en-US" altLang="ko-KR" sz="1400" dirty="0">
                <a:solidFill>
                  <a:schemeClr val="tx2"/>
                </a:solidFill>
              </a:rPr>
              <a:t>’,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‘</a:t>
            </a:r>
            <a:r>
              <a:rPr kumimoji="1" lang="ko-KR" altLang="en-US" sz="1400" dirty="0">
                <a:solidFill>
                  <a:schemeClr val="tx2"/>
                </a:solidFill>
              </a:rPr>
              <a:t>에러</a:t>
            </a:r>
            <a:r>
              <a:rPr kumimoji="1" lang="en-US" altLang="ko-KR" sz="1400" dirty="0">
                <a:solidFill>
                  <a:schemeClr val="tx2"/>
                </a:solidFill>
              </a:rPr>
              <a:t>’</a:t>
            </a:r>
            <a:r>
              <a:rPr kumimoji="1" lang="ko-KR" altLang="en-US" sz="1400" dirty="0">
                <a:solidFill>
                  <a:schemeClr val="tx2"/>
                </a:solidFill>
              </a:rPr>
              <a:t> 등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400" dirty="0">
                <a:solidFill>
                  <a:schemeClr val="tx2"/>
                </a:solidFill>
              </a:rPr>
              <a:t> 표시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사유 구절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(reason-phrase)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상태 코드의 의미를 이해하기 쉬운 짧은 문구로 표현한 것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사람에게 읽히는 것 외의 용도는 없다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헤더들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이름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값의 쌍으로 구성되며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줄바꿈</a:t>
            </a:r>
            <a:r>
              <a:rPr kumimoji="1" lang="en-US" altLang="ko-KR" sz="1400" dirty="0">
                <a:solidFill>
                  <a:schemeClr val="tx2"/>
                </a:solidFill>
              </a:rPr>
              <a:t>(CRLF)</a:t>
            </a:r>
            <a:r>
              <a:rPr kumimoji="1" lang="ko-KR" altLang="en-US" sz="1400" dirty="0">
                <a:solidFill>
                  <a:schemeClr val="tx2"/>
                </a:solidFill>
              </a:rPr>
              <a:t>로 구분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본문과는 빈 줄</a:t>
            </a:r>
            <a:r>
              <a:rPr kumimoji="1" lang="en-US" altLang="ko-KR" sz="1400" dirty="0">
                <a:solidFill>
                  <a:schemeClr val="tx2"/>
                </a:solidFill>
              </a:rPr>
              <a:t>(CRLF)</a:t>
            </a:r>
            <a:r>
              <a:rPr kumimoji="1" lang="ko-KR" altLang="en-US" sz="1400" dirty="0">
                <a:solidFill>
                  <a:schemeClr val="tx2"/>
                </a:solidFill>
              </a:rPr>
              <a:t>로 구분된다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본문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임의의 데이터 블록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없을 수도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ko-KR" altLang="en-US" sz="1400" dirty="0">
                <a:solidFill>
                  <a:schemeClr val="tx2"/>
                </a:solidFill>
              </a:rPr>
              <a:t>본문이 없는 경우 메시지는 </a:t>
            </a:r>
            <a:r>
              <a:rPr kumimoji="1" lang="en-US" altLang="ko-KR" sz="1400" dirty="0">
                <a:solidFill>
                  <a:schemeClr val="tx2"/>
                </a:solidFill>
              </a:rPr>
              <a:t>CRLF</a:t>
            </a:r>
            <a:r>
              <a:rPr kumimoji="1" lang="ko-KR" altLang="en-US" sz="1400" dirty="0">
                <a:solidFill>
                  <a:schemeClr val="tx2"/>
                </a:solidFill>
              </a:rPr>
              <a:t>로 끝남</a:t>
            </a:r>
            <a:r>
              <a:rPr kumimoji="1" lang="en-US" altLang="ko-KR" sz="1400" dirty="0">
                <a:solidFill>
                  <a:schemeClr val="tx2"/>
                </a:solidFill>
              </a:rPr>
              <a:t>).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endParaRPr kumimoji="1" lang="en-US" altLang="ko-KR" sz="1400" b="1" dirty="0">
              <a:solidFill>
                <a:schemeClr val="tx2"/>
              </a:solidFill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FE6B975A-10C2-2C4F-A051-EB3618483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69" y="4912946"/>
            <a:ext cx="5163443" cy="132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757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3.2.1</a:t>
            </a:r>
            <a:r>
              <a:rPr kumimoji="1" lang="ko-KR" altLang="en-US" dirty="0">
                <a:solidFill>
                  <a:schemeClr val="tx2"/>
                </a:solidFill>
              </a:rPr>
              <a:t> 메시지 문법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헤더나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sz="1400" dirty="0">
                <a:solidFill>
                  <a:schemeClr val="tx2"/>
                </a:solidFill>
              </a:rPr>
              <a:t> 본문이 없어도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헤더의 집합은 항상 빈 줄</a:t>
            </a:r>
            <a:r>
              <a:rPr kumimoji="1" lang="en-US" altLang="ko-KR" sz="1400" dirty="0">
                <a:solidFill>
                  <a:schemeClr val="tx2"/>
                </a:solidFill>
              </a:rPr>
              <a:t>(CRLF</a:t>
            </a:r>
            <a:r>
              <a:rPr kumimoji="1" lang="ko-KR" altLang="en-US" sz="1400" dirty="0">
                <a:solidFill>
                  <a:schemeClr val="tx2"/>
                </a:solidFill>
              </a:rPr>
              <a:t>만 있는 줄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  <a:r>
              <a:rPr kumimoji="1" lang="ko-KR" altLang="en-US" sz="1400" dirty="0">
                <a:solidFill>
                  <a:schemeClr val="tx2"/>
                </a:solidFill>
              </a:rPr>
              <a:t>로 끝나야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하지만 호환성을 위해 클라이언트와 서버는 </a:t>
            </a:r>
            <a:r>
              <a:rPr kumimoji="1" lang="en-US" altLang="ko-KR" sz="1400" dirty="0">
                <a:solidFill>
                  <a:schemeClr val="tx2"/>
                </a:solidFill>
              </a:rPr>
              <a:t>CRLF</a:t>
            </a:r>
            <a:r>
              <a:rPr kumimoji="1" lang="ko-KR" altLang="en-US" sz="1400" dirty="0">
                <a:solidFill>
                  <a:schemeClr val="tx2"/>
                </a:solidFill>
              </a:rPr>
              <a:t> 없이 끝나는 메시지도 처리 가능해야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16736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3.2.2</a:t>
            </a:r>
            <a:r>
              <a:rPr kumimoji="1" lang="ko-KR" altLang="en-US" dirty="0">
                <a:solidFill>
                  <a:schemeClr val="tx2"/>
                </a:solidFill>
              </a:rPr>
              <a:t> 시작줄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 err="1">
                <a:solidFill>
                  <a:schemeClr val="tx2"/>
                </a:solidFill>
              </a:rPr>
              <a:t>요청줄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 err="1">
                <a:solidFill>
                  <a:schemeClr val="tx2"/>
                </a:solidFill>
              </a:rPr>
              <a:t>서비스에게</a:t>
            </a:r>
            <a:r>
              <a:rPr kumimoji="1" lang="ko-KR" altLang="en-US" sz="1400" dirty="0">
                <a:solidFill>
                  <a:schemeClr val="tx2"/>
                </a:solidFill>
              </a:rPr>
              <a:t> 리소스에 대해 무언가를 해달라고 요청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메서드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URL,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버전으로 구성된다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모든 필드는 공백으로 구분된다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 err="1">
                <a:solidFill>
                  <a:schemeClr val="tx2"/>
                </a:solidFill>
              </a:rPr>
              <a:t>응답줄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수행 결과에 대한 상태 정보와 결과 데이터를 클라이언트에게 반환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버전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상태 코드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사유 구절로 구성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모든 필드는 공백으로 구분된다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메서드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요청의 시작줄 제일 처음 명시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서버에게 무엇을 해야 하는지 알림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모든 서버가 모든 메서드를 구현하지는 않는다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기본 메서드 외에 독자적인 확장 메서드를 사용할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E814B79-0C77-2E48-82F9-5ED4C5B1F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130311"/>
              </p:ext>
            </p:extLst>
          </p:nvPr>
        </p:nvGraphicFramePr>
        <p:xfrm>
          <a:off x="285405" y="3010076"/>
          <a:ext cx="5093469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754">
                  <a:extLst>
                    <a:ext uri="{9D8B030D-6E8A-4147-A177-3AD203B41FA5}">
                      <a16:colId xmlns:a16="http://schemas.microsoft.com/office/drawing/2014/main" val="3881416518"/>
                    </a:ext>
                  </a:extLst>
                </a:gridCol>
                <a:gridCol w="3183021">
                  <a:extLst>
                    <a:ext uri="{9D8B030D-6E8A-4147-A177-3AD203B41FA5}">
                      <a16:colId xmlns:a16="http://schemas.microsoft.com/office/drawing/2014/main" val="2866937147"/>
                    </a:ext>
                  </a:extLst>
                </a:gridCol>
                <a:gridCol w="1018694">
                  <a:extLst>
                    <a:ext uri="{9D8B030D-6E8A-4147-A177-3AD203B41FA5}">
                      <a16:colId xmlns:a16="http://schemas.microsoft.com/office/drawing/2014/main" val="2101260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메서드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메시지</a:t>
                      </a:r>
                      <a:r>
                        <a:rPr lang="ko-KR" altLang="en-US" sz="1200" dirty="0"/>
                        <a:t> 본문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018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GET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서버에서 어떤 문서를 가져온다</a:t>
                      </a:r>
                      <a:r>
                        <a:rPr lang="en-US" altLang="ko-KR" sz="1200" dirty="0"/>
                        <a:t>.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011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HEAD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서버에서</a:t>
                      </a:r>
                      <a:r>
                        <a:rPr lang="ko-KR" altLang="en-US" sz="1200" dirty="0"/>
                        <a:t> 어떤 문서에 대해 헤더만 가져온다</a:t>
                      </a:r>
                      <a:r>
                        <a:rPr lang="en-US" altLang="ko-KR" sz="1200" dirty="0"/>
                        <a:t>.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5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>
                          <a:solidFill>
                            <a:schemeClr val="accent3"/>
                          </a:solidFill>
                        </a:rPr>
                        <a:t>POST</a:t>
                      </a:r>
                      <a:endParaRPr lang="ko-Kore-KR" altLang="en-US" sz="1200" dirty="0">
                        <a:solidFill>
                          <a:schemeClr val="accent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solidFill>
                            <a:schemeClr val="accent3"/>
                          </a:solidFill>
                        </a:rPr>
                        <a:t>서버가</a:t>
                      </a:r>
                      <a:r>
                        <a:rPr lang="ko-KR" altLang="en-US" sz="1200" dirty="0">
                          <a:solidFill>
                            <a:schemeClr val="accent3"/>
                          </a:solidFill>
                        </a:rPr>
                        <a:t> 처리해야 할 데이터를 보낸다</a:t>
                      </a:r>
                      <a:r>
                        <a:rPr lang="en-US" altLang="ko-KR" sz="1200" dirty="0">
                          <a:solidFill>
                            <a:schemeClr val="accent3"/>
                          </a:solidFill>
                        </a:rPr>
                        <a:t>.</a:t>
                      </a:r>
                      <a:endParaRPr lang="ko-Kore-KR" altLang="en-US" sz="1200" dirty="0">
                        <a:solidFill>
                          <a:schemeClr val="accent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solidFill>
                            <a:schemeClr val="accent3"/>
                          </a:solidFill>
                        </a:rPr>
                        <a:t>있음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602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>
                          <a:solidFill>
                            <a:schemeClr val="accent3"/>
                          </a:solidFill>
                        </a:rPr>
                        <a:t>PUT</a:t>
                      </a:r>
                      <a:endParaRPr lang="ko-Kore-KR" altLang="en-US" sz="1200" dirty="0">
                        <a:solidFill>
                          <a:schemeClr val="accent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solidFill>
                            <a:schemeClr val="accent3"/>
                          </a:solidFill>
                        </a:rPr>
                        <a:t>서버에</a:t>
                      </a:r>
                      <a:r>
                        <a:rPr lang="ko-KR" altLang="en-US" sz="1200" dirty="0">
                          <a:solidFill>
                            <a:schemeClr val="accent3"/>
                          </a:solidFill>
                        </a:rPr>
                        <a:t> 요청 메시지의 본문을 저장한다</a:t>
                      </a:r>
                      <a:r>
                        <a:rPr lang="en-US" altLang="ko-KR" sz="1200" dirty="0">
                          <a:solidFill>
                            <a:schemeClr val="accent3"/>
                          </a:solidFill>
                        </a:rPr>
                        <a:t>.</a:t>
                      </a:r>
                      <a:endParaRPr lang="ko-Kore-KR" altLang="en-US" sz="1200" dirty="0">
                        <a:solidFill>
                          <a:schemeClr val="accent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solidFill>
                            <a:schemeClr val="accent3"/>
                          </a:solidFill>
                        </a:rPr>
                        <a:t>있음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485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TRACE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메시지가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프락시를</a:t>
                      </a:r>
                      <a:r>
                        <a:rPr lang="ko-KR" altLang="en-US" sz="1200" dirty="0"/>
                        <a:t> 거쳐 서버에 도달하는 과정을 추적한다</a:t>
                      </a:r>
                      <a:r>
                        <a:rPr lang="en-US" altLang="ko-KR" sz="1200" dirty="0"/>
                        <a:t>.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277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OPTIONS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서버가</a:t>
                      </a:r>
                      <a:r>
                        <a:rPr lang="ko-KR" altLang="en-US" sz="1200" dirty="0"/>
                        <a:t> 어떤 메서드를 수행할 수 있는지 확인한다</a:t>
                      </a:r>
                      <a:r>
                        <a:rPr lang="en-US" altLang="ko-KR" sz="1200" dirty="0"/>
                        <a:t>.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857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DELETE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서버에</a:t>
                      </a:r>
                      <a:r>
                        <a:rPr lang="ko-KR" altLang="en-US" sz="1200" dirty="0"/>
                        <a:t>서 문서를 제거한다</a:t>
                      </a:r>
                      <a:r>
                        <a:rPr lang="en-US" altLang="ko-KR" sz="1200" dirty="0"/>
                        <a:t>.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531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17610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3.2.2</a:t>
            </a:r>
            <a:r>
              <a:rPr kumimoji="1" lang="ko-KR" altLang="en-US" dirty="0">
                <a:solidFill>
                  <a:schemeClr val="tx2"/>
                </a:solidFill>
              </a:rPr>
              <a:t> 시작줄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상태 코드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클라이언트에게 무엇이 일어났는지를 말해준다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세자리 숫자로 된 코드 값을 기준으로 묶인다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r>
              <a:rPr kumimoji="1" lang="ko-KR" altLang="en-US" sz="1400" dirty="0">
                <a:solidFill>
                  <a:schemeClr val="tx2"/>
                </a:solidFill>
              </a:rPr>
              <a:t>자주 쓰이는 상태 코드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E814B79-0C77-2E48-82F9-5ED4C5B1F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046531"/>
              </p:ext>
            </p:extLst>
          </p:nvPr>
        </p:nvGraphicFramePr>
        <p:xfrm>
          <a:off x="5449803" y="1981172"/>
          <a:ext cx="509346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754">
                  <a:extLst>
                    <a:ext uri="{9D8B030D-6E8A-4147-A177-3AD203B41FA5}">
                      <a16:colId xmlns:a16="http://schemas.microsoft.com/office/drawing/2014/main" val="3881416518"/>
                    </a:ext>
                  </a:extLst>
                </a:gridCol>
                <a:gridCol w="2298726">
                  <a:extLst>
                    <a:ext uri="{9D8B030D-6E8A-4147-A177-3AD203B41FA5}">
                      <a16:colId xmlns:a16="http://schemas.microsoft.com/office/drawing/2014/main" val="2866937147"/>
                    </a:ext>
                  </a:extLst>
                </a:gridCol>
                <a:gridCol w="1902989">
                  <a:extLst>
                    <a:ext uri="{9D8B030D-6E8A-4147-A177-3AD203B41FA5}">
                      <a16:colId xmlns:a16="http://schemas.microsoft.com/office/drawing/2014/main" val="2101260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전체</a:t>
                      </a:r>
                      <a:r>
                        <a:rPr lang="ko-KR" altLang="en-US" sz="1200" dirty="0"/>
                        <a:t> 범위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정의된</a:t>
                      </a:r>
                      <a:r>
                        <a:rPr lang="ko-KR" altLang="en-US" sz="1200" dirty="0"/>
                        <a:t> 범위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분류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018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100~199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100~101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011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200~299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2</a:t>
                      </a:r>
                      <a:r>
                        <a:rPr lang="en-US" altLang="ko-KR" sz="1200" dirty="0"/>
                        <a:t>00~208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성공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5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300~399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300~305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solidFill>
                            <a:schemeClr val="tx1"/>
                          </a:solidFill>
                        </a:rPr>
                        <a:t>리다이렉션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602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400~499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400~415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solidFill>
                            <a:schemeClr val="tx1"/>
                          </a:solidFill>
                        </a:rPr>
                        <a:t>클라이언트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에러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485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500~599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500~505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서버</a:t>
                      </a:r>
                      <a:r>
                        <a:rPr lang="ko-KR" altLang="en-US" sz="1200" dirty="0"/>
                        <a:t> 에러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277839"/>
                  </a:ext>
                </a:extLst>
              </a:tr>
            </a:tbl>
          </a:graphicData>
        </a:graphic>
      </p:graphicFrame>
      <p:graphicFrame>
        <p:nvGraphicFramePr>
          <p:cNvPr id="39" name="표 4">
            <a:extLst>
              <a:ext uri="{FF2B5EF4-FFF2-40B4-BE49-F238E27FC236}">
                <a16:creationId xmlns:a16="http://schemas.microsoft.com/office/drawing/2014/main" id="{9C244C4E-E509-284C-A64C-C685B7E9E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860544"/>
              </p:ext>
            </p:extLst>
          </p:nvPr>
        </p:nvGraphicFramePr>
        <p:xfrm>
          <a:off x="5449803" y="4838939"/>
          <a:ext cx="5093469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383">
                  <a:extLst>
                    <a:ext uri="{9D8B030D-6E8A-4147-A177-3AD203B41FA5}">
                      <a16:colId xmlns:a16="http://schemas.microsoft.com/office/drawing/2014/main" val="3881416518"/>
                    </a:ext>
                  </a:extLst>
                </a:gridCol>
                <a:gridCol w="1135117">
                  <a:extLst>
                    <a:ext uri="{9D8B030D-6E8A-4147-A177-3AD203B41FA5}">
                      <a16:colId xmlns:a16="http://schemas.microsoft.com/office/drawing/2014/main" val="2866937147"/>
                    </a:ext>
                  </a:extLst>
                </a:gridCol>
                <a:gridCol w="3122969">
                  <a:extLst>
                    <a:ext uri="{9D8B030D-6E8A-4147-A177-3AD203B41FA5}">
                      <a16:colId xmlns:a16="http://schemas.microsoft.com/office/drawing/2014/main" val="2101260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상태 코드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사유 구절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의미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018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200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OK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성공</a:t>
                      </a:r>
                      <a:r>
                        <a:rPr lang="en-US" altLang="ko-Kore-KR" sz="1200" dirty="0"/>
                        <a:t>!</a:t>
                      </a:r>
                      <a:r>
                        <a:rPr lang="ko-KR" altLang="en-US" sz="1200" dirty="0"/>
                        <a:t> 요청한 모든 데이터는 응답 본문에 들어있다</a:t>
                      </a:r>
                      <a:r>
                        <a:rPr lang="en-US" altLang="ko-KR" sz="1200" dirty="0"/>
                        <a:t>.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011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401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Unauthorized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사용자</a:t>
                      </a:r>
                      <a:r>
                        <a:rPr lang="ko-KR" altLang="en-US" sz="1200" dirty="0"/>
                        <a:t> 이름과 비밀번호를 입력해야 한다</a:t>
                      </a:r>
                      <a:r>
                        <a:rPr lang="en-US" altLang="ko-KR" sz="1200" dirty="0"/>
                        <a:t>.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5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404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Not Found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solidFill>
                            <a:schemeClr val="tx1"/>
                          </a:solidFill>
                        </a:rPr>
                        <a:t>서버는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요청한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URL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 해당하는 리소스를 찾지 못했다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602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69551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3.2.2</a:t>
            </a:r>
            <a:r>
              <a:rPr kumimoji="1" lang="ko-KR" altLang="en-US" dirty="0">
                <a:solidFill>
                  <a:schemeClr val="tx2"/>
                </a:solidFill>
              </a:rPr>
              <a:t> 시작줄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사유 구절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응답 시작줄 마지막 구성요소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상태 코드에 대한 글로 된 설명 제공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특별한 규칙은 없음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버전 번호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요청과 응답 메시지 양쪽 모두 기술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HTTP/</a:t>
            </a:r>
            <a:r>
              <a:rPr kumimoji="1" lang="en-US" altLang="ko-KR" sz="1400" dirty="0" err="1">
                <a:solidFill>
                  <a:schemeClr val="tx2"/>
                </a:solidFill>
              </a:rPr>
              <a:t>x.y</a:t>
            </a:r>
            <a:r>
              <a:rPr kumimoji="1" lang="ko-KR" altLang="en-US" sz="1400" dirty="0">
                <a:solidFill>
                  <a:schemeClr val="tx2"/>
                </a:solidFill>
              </a:rPr>
              <a:t>의 형식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통신하는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애플리케이션들에게</a:t>
            </a:r>
            <a:r>
              <a:rPr kumimoji="1" lang="ko-KR" altLang="en-US" sz="1400" dirty="0">
                <a:solidFill>
                  <a:schemeClr val="tx2"/>
                </a:solidFill>
              </a:rPr>
              <a:t> 상대의 능력과 메시지 형식에 대한 단서를 제공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어떤 애플리케이션이 지원하는 가장 높은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버전을 의미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7810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3.2.3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 fontScale="92500" lnSpcReduction="10000"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헤더 분류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여러 헤더 필드가 정의되어 있으며 자유롭게 자신만의 헤더를 만들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r>
              <a:rPr kumimoji="1" lang="ko-KR" altLang="en-US" sz="1200" b="1" dirty="0">
                <a:solidFill>
                  <a:schemeClr val="tx2"/>
                </a:solidFill>
              </a:rPr>
              <a:t>일반 헤더</a:t>
            </a:r>
            <a:br>
              <a:rPr kumimoji="1" lang="en-US" altLang="ko-KR" sz="1200" dirty="0">
                <a:solidFill>
                  <a:schemeClr val="tx2"/>
                </a:solidFill>
              </a:rPr>
            </a:br>
            <a:r>
              <a:rPr kumimoji="1" lang="ko-KR" altLang="en-US" sz="1200" dirty="0">
                <a:solidFill>
                  <a:schemeClr val="tx2"/>
                </a:solidFill>
              </a:rPr>
              <a:t>요청과 응답 메시지 양쪽 모두 기술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200" b="1" dirty="0">
                <a:solidFill>
                  <a:schemeClr val="tx2"/>
                </a:solidFill>
              </a:rPr>
              <a:t>요청 헤더</a:t>
            </a:r>
            <a:br>
              <a:rPr kumimoji="1" lang="en-US" altLang="ko-KR" sz="1200" dirty="0">
                <a:solidFill>
                  <a:schemeClr val="tx2"/>
                </a:solidFill>
              </a:rPr>
            </a:br>
            <a:r>
              <a:rPr kumimoji="1" lang="ko-KR" altLang="en-US" sz="1200" dirty="0">
                <a:solidFill>
                  <a:schemeClr val="tx2"/>
                </a:solidFill>
              </a:rPr>
              <a:t>요청에 대한 부가 정보를 제공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200" b="1" dirty="0">
                <a:solidFill>
                  <a:schemeClr val="tx2"/>
                </a:solidFill>
              </a:rPr>
              <a:t>응답 헤더</a:t>
            </a:r>
            <a:br>
              <a:rPr kumimoji="1" lang="en-US" altLang="ko-KR" sz="1200" dirty="0">
                <a:solidFill>
                  <a:schemeClr val="tx2"/>
                </a:solidFill>
              </a:rPr>
            </a:br>
            <a:r>
              <a:rPr kumimoji="1" lang="ko-KR" altLang="en-US" sz="1200" dirty="0">
                <a:solidFill>
                  <a:schemeClr val="tx2"/>
                </a:solidFill>
              </a:rPr>
              <a:t>응답에 대한 부가 정보를 제공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b="1" dirty="0">
                <a:solidFill>
                  <a:schemeClr val="tx2"/>
                </a:solidFill>
              </a:rPr>
              <a:t>Entity</a:t>
            </a:r>
            <a:r>
              <a:rPr kumimoji="1" lang="ko-KR" altLang="en-US" sz="1200" b="1" dirty="0">
                <a:solidFill>
                  <a:schemeClr val="tx2"/>
                </a:solidFill>
              </a:rPr>
              <a:t> 헤더</a:t>
            </a:r>
            <a:br>
              <a:rPr kumimoji="1" lang="en-US" altLang="ko-KR" sz="1200" dirty="0">
                <a:solidFill>
                  <a:schemeClr val="tx2"/>
                </a:solidFill>
              </a:rPr>
            </a:br>
            <a:r>
              <a:rPr kumimoji="1" lang="ko-KR" altLang="en-US" sz="1200" dirty="0">
                <a:solidFill>
                  <a:schemeClr val="tx2"/>
                </a:solidFill>
              </a:rPr>
              <a:t>본문 크기와 콘텐츠</a:t>
            </a:r>
            <a:r>
              <a:rPr kumimoji="1" lang="en-US" altLang="ko-KR" sz="1200" dirty="0">
                <a:solidFill>
                  <a:schemeClr val="tx2"/>
                </a:solidFill>
              </a:rPr>
              <a:t>,</a:t>
            </a:r>
            <a:r>
              <a:rPr kumimoji="1" lang="ko-KR" altLang="en-US" sz="1200" dirty="0">
                <a:solidFill>
                  <a:schemeClr val="tx2"/>
                </a:solidFill>
              </a:rPr>
              <a:t> 혹은 리소스 그 자체를 서술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200" b="1" dirty="0">
                <a:solidFill>
                  <a:schemeClr val="tx2"/>
                </a:solidFill>
              </a:rPr>
              <a:t>확장 헤더</a:t>
            </a:r>
            <a:br>
              <a:rPr kumimoji="1" lang="en-US" altLang="ko-KR" sz="1200" dirty="0">
                <a:solidFill>
                  <a:schemeClr val="tx2"/>
                </a:solidFill>
              </a:rPr>
            </a:br>
            <a:r>
              <a:rPr kumimoji="1" lang="ko-KR" altLang="en-US" sz="1200" dirty="0">
                <a:solidFill>
                  <a:schemeClr val="tx2"/>
                </a:solidFill>
              </a:rPr>
              <a:t>명세에 정의되지 않은 새로운 헤더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b="1" dirty="0">
                <a:solidFill>
                  <a:schemeClr val="tx2"/>
                </a:solidFill>
              </a:rPr>
              <a:t>헤더를 여러 줄로 나누기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나뉜 줄 앞에는 최소 하나의 스페이스 혹은 탭 문자가 있어야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HTTP/1.0 200 OK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Content-Type: image/gif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Content-Length: 8572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rgbClr val="FF0000"/>
                </a:solidFill>
              </a:rPr>
              <a:t>Server: Test Server</a:t>
            </a:r>
            <a:br>
              <a:rPr kumimoji="1" lang="en-US" altLang="ko-KR" sz="1200" dirty="0">
                <a:solidFill>
                  <a:srgbClr val="FF0000"/>
                </a:solidFill>
              </a:rPr>
            </a:br>
            <a:r>
              <a:rPr kumimoji="1" lang="en-US" altLang="ko-KR" sz="1200" dirty="0">
                <a:solidFill>
                  <a:srgbClr val="FF0000"/>
                </a:solidFill>
              </a:rPr>
              <a:t>	</a:t>
            </a:r>
            <a:r>
              <a:rPr kumimoji="1" lang="en-US" altLang="ko-KR" sz="1400" dirty="0">
                <a:solidFill>
                  <a:srgbClr val="FF0000"/>
                </a:solidFill>
              </a:rPr>
              <a:t>Version 1.0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Server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헤더는 두 줄로 나뉘어 있으며 완전한 값은 </a:t>
            </a:r>
            <a:r>
              <a:rPr kumimoji="1" lang="en-US" altLang="ko-KR" sz="1400" dirty="0">
                <a:solidFill>
                  <a:schemeClr val="tx2"/>
                </a:solidFill>
              </a:rPr>
              <a:t>“Test Server Version 1.0”</a:t>
            </a:r>
            <a:r>
              <a:rPr kumimoji="1" lang="ko-KR" altLang="en-US" sz="1400" dirty="0">
                <a:solidFill>
                  <a:schemeClr val="tx2"/>
                </a:solidFill>
              </a:rPr>
              <a:t>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07683-E5E2-2343-8B9A-C5F5C54A9EFA}"/>
              </a:ext>
            </a:extLst>
          </p:cNvPr>
          <p:cNvSpPr txBox="1"/>
          <p:nvPr/>
        </p:nvSpPr>
        <p:spPr>
          <a:xfrm>
            <a:off x="224940" y="1839843"/>
            <a:ext cx="47836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시작</a:t>
            </a:r>
            <a:r>
              <a:rPr kumimoji="1" lang="ko-KR" altLang="en-US" dirty="0"/>
              <a:t> 줄 다음에 위치하며 </a:t>
            </a:r>
            <a:r>
              <a:rPr kumimoji="1" lang="en-US" altLang="ko-KR" dirty="0"/>
              <a:t>0</a:t>
            </a:r>
            <a:r>
              <a:rPr kumimoji="1" lang="ko-KR" altLang="en-US" dirty="0"/>
              <a:t>개</a:t>
            </a:r>
            <a:r>
              <a:rPr kumimoji="1" lang="en-US" altLang="ko-KR" dirty="0"/>
              <a:t>~</a:t>
            </a:r>
            <a:r>
              <a:rPr kumimoji="1" lang="ko-KR" altLang="en-US" dirty="0"/>
              <a:t>여러 개가 존재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이름</a:t>
            </a:r>
            <a:r>
              <a:rPr kumimoji="1" lang="en-US" altLang="ko-KR" dirty="0"/>
              <a:t>:</a:t>
            </a:r>
            <a:r>
              <a:rPr kumimoji="1" lang="ko-KR" altLang="en-US" dirty="0"/>
              <a:t>값 쌍의 목록이며 요청과 응답 메시지에</a:t>
            </a:r>
            <a:endParaRPr kumimoji="1" lang="en-US" altLang="ko-KR" dirty="0"/>
          </a:p>
          <a:p>
            <a:r>
              <a:rPr kumimoji="1" lang="ko-KR" altLang="en-US" dirty="0"/>
              <a:t>추가 정보를 더한다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graphicFrame>
        <p:nvGraphicFramePr>
          <p:cNvPr id="39" name="표 4">
            <a:extLst>
              <a:ext uri="{FF2B5EF4-FFF2-40B4-BE49-F238E27FC236}">
                <a16:creationId xmlns:a16="http://schemas.microsoft.com/office/drawing/2014/main" id="{0FAA823F-D80E-764D-A905-C46B696DE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267920"/>
              </p:ext>
            </p:extLst>
          </p:nvPr>
        </p:nvGraphicFramePr>
        <p:xfrm>
          <a:off x="272164" y="3311445"/>
          <a:ext cx="4897569" cy="194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119">
                  <a:extLst>
                    <a:ext uri="{9D8B030D-6E8A-4147-A177-3AD203B41FA5}">
                      <a16:colId xmlns:a16="http://schemas.microsoft.com/office/drawing/2014/main" val="3881416518"/>
                    </a:ext>
                  </a:extLst>
                </a:gridCol>
                <a:gridCol w="2342450">
                  <a:extLst>
                    <a:ext uri="{9D8B030D-6E8A-4147-A177-3AD203B41FA5}">
                      <a16:colId xmlns:a16="http://schemas.microsoft.com/office/drawing/2014/main" val="2866937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헤더의</a:t>
                      </a:r>
                      <a:r>
                        <a:rPr lang="ko-KR" altLang="en-US" sz="1200" dirty="0"/>
                        <a:t> 예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018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Date: Tue, 3 Oct 1997 02:16:03 GMT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서버가 응답을 만들어 낸 시각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011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Content-length: 15040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15040</a:t>
                      </a:r>
                      <a:r>
                        <a:rPr lang="ko-KR" altLang="en-US" sz="1200" dirty="0"/>
                        <a:t> 바이트의 본문 길이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5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Content-type: image/gif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본문이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GIF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이미지임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602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Accept: image/gif, image/jpeg, text/html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클라이언트는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GIF, JPEG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이미지와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HTML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받을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485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92534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3.2.4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dirty="0">
                <a:solidFill>
                  <a:schemeClr val="tx2"/>
                </a:solidFill>
              </a:rPr>
              <a:t> 본문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3.2.5</a:t>
            </a:r>
            <a:r>
              <a:rPr kumimoji="1" lang="ko-KR" altLang="en-US" dirty="0">
                <a:solidFill>
                  <a:schemeClr val="tx2"/>
                </a:solidFill>
              </a:rPr>
              <a:t> 버전 </a:t>
            </a:r>
            <a:r>
              <a:rPr kumimoji="1" lang="en-US" altLang="ko-KR" dirty="0">
                <a:solidFill>
                  <a:schemeClr val="tx2"/>
                </a:solidFill>
              </a:rPr>
              <a:t>0.9 </a:t>
            </a:r>
            <a:r>
              <a:rPr kumimoji="1" lang="ko-KR" altLang="en-US" dirty="0">
                <a:solidFill>
                  <a:schemeClr val="tx2"/>
                </a:solidFill>
              </a:rPr>
              <a:t>메시지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선택적인 부분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이미지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비디오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HTML</a:t>
            </a:r>
            <a:r>
              <a:rPr kumimoji="1" lang="ko-KR" altLang="en-US" sz="1400" dirty="0">
                <a:solidFill>
                  <a:schemeClr val="tx2"/>
                </a:solidFill>
              </a:rPr>
              <a:t> 문서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소프트웨어 애플리케이션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신용카드 트랜잭션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전자우편 등 다양한 디지털 데이터를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실어나를</a:t>
            </a:r>
            <a:r>
              <a:rPr kumimoji="1" lang="ko-KR" altLang="en-US" sz="1400" dirty="0">
                <a:solidFill>
                  <a:schemeClr val="tx2"/>
                </a:solidFill>
              </a:rPr>
              <a:t>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0.9</a:t>
            </a:r>
            <a:r>
              <a:rPr kumimoji="1" lang="ko-KR" altLang="en-US" sz="1400" dirty="0">
                <a:solidFill>
                  <a:schemeClr val="tx2"/>
                </a:solidFill>
              </a:rPr>
              <a:t> 버전에서는 요청 시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버전이 없었으며 응답 시에도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sz="1400" dirty="0">
                <a:solidFill>
                  <a:schemeClr val="tx2"/>
                </a:solidFill>
              </a:rPr>
              <a:t> 본문만 있었다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9897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3.3</a:t>
            </a:r>
            <a:r>
              <a:rPr kumimoji="1" lang="ko-KR" altLang="en-US" dirty="0">
                <a:solidFill>
                  <a:schemeClr val="tx2"/>
                </a:solidFill>
              </a:rPr>
              <a:t> 메서드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tx2"/>
                </a:solidFill>
              </a:rPr>
              <a:t>모든 서버가 모든 메서드를 구현하지 않는다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메서드는 대부분 제한적으로 사용된다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보안 상의 문제 등</a:t>
            </a:r>
            <a:r>
              <a:rPr kumimoji="1" lang="en-US" altLang="ko-KR" dirty="0">
                <a:solidFill>
                  <a:schemeClr val="tx2"/>
                </a:solidFill>
              </a:rPr>
              <a:t>).</a:t>
            </a: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3928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3.3.1</a:t>
            </a:r>
            <a:r>
              <a:rPr kumimoji="1" lang="ko-KR" altLang="en-US" dirty="0">
                <a:solidFill>
                  <a:schemeClr val="tx2"/>
                </a:solidFill>
              </a:rPr>
              <a:t> 안전한 메서드</a:t>
            </a:r>
            <a:r>
              <a:rPr kumimoji="1" lang="en-US" altLang="ko-KR" dirty="0">
                <a:solidFill>
                  <a:schemeClr val="tx2"/>
                </a:solidFill>
              </a:rPr>
              <a:t>(Safe Method)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는 안전한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메서드라</a:t>
            </a:r>
            <a:r>
              <a:rPr kumimoji="1" lang="ko-KR" altLang="en-US" sz="1400" dirty="0">
                <a:solidFill>
                  <a:schemeClr val="tx2"/>
                </a:solidFill>
              </a:rPr>
              <a:t> 불리는 메서드 집합을 정의한다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GET</a:t>
            </a:r>
            <a:r>
              <a:rPr kumimoji="1" lang="ko-KR" altLang="en-US" sz="1400" dirty="0">
                <a:solidFill>
                  <a:schemeClr val="tx2"/>
                </a:solidFill>
              </a:rPr>
              <a:t>이나 </a:t>
            </a:r>
            <a:r>
              <a:rPr kumimoji="1" lang="en-US" altLang="ko-KR" sz="1400" dirty="0">
                <a:solidFill>
                  <a:schemeClr val="tx2"/>
                </a:solidFill>
              </a:rPr>
              <a:t>HEAD</a:t>
            </a:r>
            <a:r>
              <a:rPr kumimoji="1" lang="ko-KR" altLang="en-US" sz="1400" dirty="0">
                <a:solidFill>
                  <a:schemeClr val="tx2"/>
                </a:solidFill>
              </a:rPr>
              <a:t> 메서드는 안전한 메서드로 서버에 어떤 작용도 없다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안전한 메서드의 목적은 서버에 어떤 영향을 줄 수 있는 안전하지 않은 메서드가 사용될 때 사용자들에게 그 사실을 알려주는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애플리케이션을 만들 수 있도록 하는 것에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4304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3.3.2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GET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가장 흔히 쓰이는 메서드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서버에게 리소스를 달라고 요청하는 기능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에서는 서버에서 반드시 </a:t>
            </a:r>
            <a:r>
              <a:rPr kumimoji="1" lang="en-US" altLang="ko-KR" sz="1400" dirty="0">
                <a:solidFill>
                  <a:schemeClr val="tx2"/>
                </a:solidFill>
              </a:rPr>
              <a:t>GET</a:t>
            </a:r>
            <a:r>
              <a:rPr kumimoji="1" lang="ko-KR" altLang="en-US" sz="1400" dirty="0">
                <a:solidFill>
                  <a:schemeClr val="tx2"/>
                </a:solidFill>
              </a:rPr>
              <a:t> 메서드를 구현하도록 요구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pic>
        <p:nvPicPr>
          <p:cNvPr id="5" name="그래픽 4" descr="컴퓨터 단색으로 채워진">
            <a:extLst>
              <a:ext uri="{FF2B5EF4-FFF2-40B4-BE49-F238E27FC236}">
                <a16:creationId xmlns:a16="http://schemas.microsoft.com/office/drawing/2014/main" id="{894902B2-FCAA-4E4A-84F1-40970710D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164" y="3576084"/>
            <a:ext cx="914400" cy="914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443158E-D1C3-7A4D-B1C3-99ADE0382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438162" y="3314100"/>
            <a:ext cx="599432" cy="1398091"/>
          </a:xfrm>
          <a:prstGeom prst="rect">
            <a:avLst/>
          </a:prstGeom>
        </p:spPr>
      </p:pic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FF6C68C4-CA1E-9B46-846B-582112344E53}"/>
              </a:ext>
            </a:extLst>
          </p:cNvPr>
          <p:cNvSpPr/>
          <p:nvPr/>
        </p:nvSpPr>
        <p:spPr>
          <a:xfrm>
            <a:off x="1424851" y="3503895"/>
            <a:ext cx="2743200" cy="474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왼쪽 화살표[L] 8">
            <a:extLst>
              <a:ext uri="{FF2B5EF4-FFF2-40B4-BE49-F238E27FC236}">
                <a16:creationId xmlns:a16="http://schemas.microsoft.com/office/drawing/2014/main" id="{BEC16AE8-BD29-A649-A014-AFB381E27FF5}"/>
              </a:ext>
            </a:extLst>
          </p:cNvPr>
          <p:cNvSpPr/>
          <p:nvPr/>
        </p:nvSpPr>
        <p:spPr>
          <a:xfrm>
            <a:off x="1368789" y="4100724"/>
            <a:ext cx="2739359" cy="4655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9CF46FF-D811-BE44-AF08-1D36FC192D86}"/>
              </a:ext>
            </a:extLst>
          </p:cNvPr>
          <p:cNvGrpSpPr/>
          <p:nvPr/>
        </p:nvGrpSpPr>
        <p:grpSpPr>
          <a:xfrm>
            <a:off x="1089270" y="2437015"/>
            <a:ext cx="3183885" cy="1034041"/>
            <a:chOff x="1390707" y="3719384"/>
            <a:chExt cx="3183885" cy="103404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CE50EA-364D-FB41-8DA0-9A32112ECC6B}"/>
                </a:ext>
              </a:extLst>
            </p:cNvPr>
            <p:cNvSpPr txBox="1"/>
            <p:nvPr/>
          </p:nvSpPr>
          <p:spPr>
            <a:xfrm>
              <a:off x="1390707" y="3719384"/>
              <a:ext cx="9973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dirty="0"/>
                <a:t>요청 메시지</a:t>
              </a:r>
              <a:endParaRPr kumimoji="1" lang="ko-Kore-KR" altLang="en-US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445E64-29B9-8847-BCC3-297478B084F0}"/>
                </a:ext>
              </a:extLst>
            </p:cNvPr>
            <p:cNvSpPr txBox="1"/>
            <p:nvPr/>
          </p:nvSpPr>
          <p:spPr>
            <a:xfrm>
              <a:off x="1390707" y="4014761"/>
              <a:ext cx="3183885" cy="738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 dirty="0"/>
                <a:t>GET /seasonal/index-</a:t>
              </a:r>
              <a:r>
                <a:rPr kumimoji="1" lang="en-US" altLang="ko-Kore-KR" sz="1400" dirty="0" err="1"/>
                <a:t>fall.html</a:t>
              </a:r>
              <a:r>
                <a:rPr kumimoji="1" lang="en-US" altLang="ko-Kore-KR" sz="1400" dirty="0"/>
                <a:t> HTTP/1.1</a:t>
              </a:r>
            </a:p>
            <a:p>
              <a:r>
                <a:rPr kumimoji="1" lang="en-US" altLang="ko-Kore-KR" sz="1400" dirty="0"/>
                <a:t>Host: </a:t>
              </a:r>
              <a:r>
                <a:rPr kumimoji="1" lang="en-US" altLang="ko-Kore-KR" sz="1400" dirty="0">
                  <a:hlinkClick r:id="rId6"/>
                </a:rPr>
                <a:t>www.joes-hardware.com</a:t>
              </a:r>
              <a:endParaRPr kumimoji="1" lang="en-US" altLang="ko-Kore-KR" sz="1400" dirty="0"/>
            </a:p>
            <a:p>
              <a:r>
                <a:rPr kumimoji="1" lang="en-US" altLang="ko-Kore-KR" sz="1400" dirty="0"/>
                <a:t>Accept: *</a:t>
              </a:r>
              <a:endParaRPr kumimoji="1" lang="ko-Kore-KR" altLang="en-US" sz="1400" dirty="0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C6A6DB6-3A05-2543-9266-A12E34CA35BB}"/>
              </a:ext>
            </a:extLst>
          </p:cNvPr>
          <p:cNvGrpSpPr/>
          <p:nvPr/>
        </p:nvGrpSpPr>
        <p:grpSpPr>
          <a:xfrm>
            <a:off x="1062445" y="4536303"/>
            <a:ext cx="3776997" cy="1895815"/>
            <a:chOff x="1390707" y="3719384"/>
            <a:chExt cx="2481509" cy="189581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C1B40B1-EC59-724E-9297-01F2A9421D4D}"/>
                </a:ext>
              </a:extLst>
            </p:cNvPr>
            <p:cNvSpPr txBox="1"/>
            <p:nvPr/>
          </p:nvSpPr>
          <p:spPr>
            <a:xfrm>
              <a:off x="1390707" y="3719384"/>
              <a:ext cx="9973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dirty="0"/>
                <a:t>응답 메시지</a:t>
              </a:r>
              <a:endParaRPr kumimoji="1" lang="ko-Kore-KR" altLang="en-US" sz="12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299FA6E-F706-AC4D-954D-86626E2F9243}"/>
                </a:ext>
              </a:extLst>
            </p:cNvPr>
            <p:cNvSpPr txBox="1"/>
            <p:nvPr/>
          </p:nvSpPr>
          <p:spPr>
            <a:xfrm>
              <a:off x="1390707" y="4014761"/>
              <a:ext cx="2481509" cy="16004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 dirty="0"/>
                <a:t>HTTP/1.1 200 OK</a:t>
              </a:r>
            </a:p>
            <a:p>
              <a:r>
                <a:rPr kumimoji="1" lang="en-US" altLang="ko-Kore-KR" sz="1400" dirty="0"/>
                <a:t>Content-type: text/html</a:t>
              </a:r>
            </a:p>
            <a:p>
              <a:r>
                <a:rPr kumimoji="1" lang="en-US" altLang="ko-Kore-KR" sz="1400" dirty="0"/>
                <a:t>Content-length: </a:t>
              </a:r>
              <a:r>
                <a:rPr kumimoji="1" lang="en-US" altLang="ko-KR" sz="1400" dirty="0"/>
                <a:t>61</a:t>
              </a:r>
              <a:r>
                <a:rPr kumimoji="1" lang="en-US" altLang="ko-Kore-KR" sz="1400" dirty="0"/>
                <a:t>7</a:t>
              </a:r>
            </a:p>
            <a:p>
              <a:endParaRPr kumimoji="1" lang="en-US" altLang="ko-Kore-KR" sz="1400" dirty="0"/>
            </a:p>
            <a:p>
              <a:r>
                <a:rPr kumimoji="1" lang="en-US" altLang="ko-Kore-KR" sz="1400" dirty="0"/>
                <a:t>&lt;html&gt;</a:t>
              </a:r>
            </a:p>
            <a:p>
              <a:r>
                <a:rPr kumimoji="1" lang="en-US" altLang="ko-Kore-KR" sz="1400" dirty="0"/>
                <a:t>&lt;HEAD&gt;&lt;TITLE&gt;Joe’s Special Offers&lt;/TITLE&gt;</a:t>
              </a:r>
            </a:p>
            <a:p>
              <a:r>
                <a:rPr kumimoji="1" lang="en-US" altLang="ko-Kore-KR" sz="1400" dirty="0"/>
                <a:t>…</a:t>
              </a:r>
              <a:endParaRPr kumimoji="1" lang="ko-Kore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76123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.3.2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ore-KR" sz="1400" dirty="0">
                <a:solidFill>
                  <a:schemeClr val="tx2"/>
                </a:solidFill>
              </a:rPr>
              <a:t>URI(uniform resource identifier) : </a:t>
            </a:r>
            <a:r>
              <a:rPr kumimoji="1" lang="ko-KR" altLang="en-US" sz="1400" dirty="0">
                <a:solidFill>
                  <a:schemeClr val="tx2"/>
                </a:solidFill>
              </a:rPr>
              <a:t>통합 자원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식별자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서버측 리소스 각각에 붙어있는 이름</a:t>
            </a:r>
            <a:r>
              <a:rPr kumimoji="1" lang="en-US" altLang="ko-KR" sz="1400" dirty="0">
                <a:solidFill>
                  <a:schemeClr val="tx2"/>
                </a:solidFill>
              </a:rPr>
              <a:t>, </a:t>
            </a:r>
            <a:r>
              <a:rPr kumimoji="1" lang="ko-KR" altLang="en-US" sz="1400" dirty="0">
                <a:solidFill>
                  <a:schemeClr val="tx2"/>
                </a:solidFill>
              </a:rPr>
              <a:t>리소스를 고유하게 식별하고 위치를 지정할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프로토콜 </a:t>
            </a:r>
            <a:r>
              <a:rPr kumimoji="1" lang="en-US" altLang="ko-KR" sz="1400" dirty="0">
                <a:solidFill>
                  <a:schemeClr val="tx2"/>
                </a:solidFill>
              </a:rPr>
              <a:t>+</a:t>
            </a:r>
            <a:r>
              <a:rPr kumimoji="1" lang="ko-KR" altLang="en-US" sz="1400" dirty="0">
                <a:solidFill>
                  <a:schemeClr val="tx2"/>
                </a:solidFill>
              </a:rPr>
              <a:t> 도메인 </a:t>
            </a:r>
            <a:r>
              <a:rPr kumimoji="1" lang="en-US" altLang="ko-KR" sz="1400" dirty="0">
                <a:solidFill>
                  <a:schemeClr val="tx2"/>
                </a:solidFill>
              </a:rPr>
              <a:t>+</a:t>
            </a:r>
            <a:r>
              <a:rPr kumimoji="1" lang="ko-KR" altLang="en-US" sz="1400" dirty="0">
                <a:solidFill>
                  <a:schemeClr val="tx2"/>
                </a:solidFill>
              </a:rPr>
              <a:t> 리소스 경로와 이름으로 구성된다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예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rgbClr val="00B050"/>
                </a:solidFill>
              </a:rPr>
              <a:t>http://</a:t>
            </a:r>
            <a:r>
              <a:rPr kumimoji="1" lang="en-US" altLang="ko-KR" sz="1400" dirty="0">
                <a:solidFill>
                  <a:srgbClr val="FF8C17"/>
                </a:solidFill>
              </a:rPr>
              <a:t>www.joes-hardware.com</a:t>
            </a:r>
            <a:r>
              <a:rPr kumimoji="1" lang="en-US" altLang="ko-KR" sz="1400" dirty="0">
                <a:solidFill>
                  <a:srgbClr val="0070C0"/>
                </a:solidFill>
              </a:rPr>
              <a:t>/specials/saw-blade.gif</a:t>
            </a:r>
          </a:p>
          <a:p>
            <a:pPr lvl="1"/>
            <a:endParaRPr kumimoji="1" lang="en-US" altLang="ko-Kore-KR" sz="1400" dirty="0">
              <a:solidFill>
                <a:srgbClr val="0070C0"/>
              </a:solidFill>
            </a:endParaRPr>
          </a:p>
          <a:p>
            <a:pPr lvl="1"/>
            <a:r>
              <a:rPr kumimoji="1" lang="en-US" altLang="ko-Kore-KR" sz="1400" dirty="0">
                <a:solidFill>
                  <a:srgbClr val="002060"/>
                </a:solidFill>
              </a:rPr>
              <a:t>URI</a:t>
            </a:r>
            <a:r>
              <a:rPr kumimoji="1" lang="ko-KR" altLang="en-US" sz="1400" dirty="0">
                <a:solidFill>
                  <a:srgbClr val="002060"/>
                </a:solidFill>
              </a:rPr>
              <a:t>는 </a:t>
            </a:r>
            <a:r>
              <a:rPr kumimoji="1" lang="en-US" altLang="ko-KR" sz="1400" dirty="0">
                <a:solidFill>
                  <a:srgbClr val="002060"/>
                </a:solidFill>
              </a:rPr>
              <a:t>URL</a:t>
            </a:r>
            <a:r>
              <a:rPr kumimoji="1" lang="ko-KR" altLang="en-US" sz="1400" dirty="0">
                <a:solidFill>
                  <a:srgbClr val="002060"/>
                </a:solidFill>
              </a:rPr>
              <a:t>과 </a:t>
            </a:r>
            <a:r>
              <a:rPr kumimoji="1" lang="en-US" altLang="ko-KR" sz="1400" dirty="0">
                <a:solidFill>
                  <a:srgbClr val="002060"/>
                </a:solidFill>
              </a:rPr>
              <a:t>URN</a:t>
            </a:r>
            <a:r>
              <a:rPr kumimoji="1" lang="ko-KR" altLang="en-US" sz="1400" dirty="0">
                <a:solidFill>
                  <a:srgbClr val="002060"/>
                </a:solidFill>
              </a:rPr>
              <a:t>이 있다</a:t>
            </a:r>
            <a:r>
              <a:rPr kumimoji="1" lang="en-US" altLang="ko-KR" sz="1400" dirty="0">
                <a:solidFill>
                  <a:srgbClr val="002060"/>
                </a:solidFill>
              </a:rPr>
              <a:t>.</a:t>
            </a:r>
            <a:endParaRPr kumimoji="1" lang="en-US" altLang="ko-Kore-KR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0203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3.3.3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HEAD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GET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처럼</a:t>
            </a:r>
            <a:r>
              <a:rPr kumimoji="1" lang="ko-KR" altLang="en-US" sz="1400" dirty="0">
                <a:solidFill>
                  <a:schemeClr val="tx2"/>
                </a:solidFill>
              </a:rPr>
              <a:t> 행동하지만 서버는 응답으로 헤더만 돌려준다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200" dirty="0">
                <a:solidFill>
                  <a:schemeClr val="tx2"/>
                </a:solidFill>
              </a:rPr>
              <a:t>리소스를 가져오지 않고도 타입 등 필요한 정보를 확인 가능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200" dirty="0">
                <a:solidFill>
                  <a:schemeClr val="tx2"/>
                </a:solidFill>
              </a:rPr>
              <a:t>응답 상태 코드를 통해 개체가 존재하는지 확인 가능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200" dirty="0">
                <a:solidFill>
                  <a:schemeClr val="tx2"/>
                </a:solidFill>
              </a:rPr>
              <a:t>헤더를 확인하여 리소스가 변경되었는지 검사할 수 있다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서버 개발자들은 반환되는 헤더가 반드시 </a:t>
            </a:r>
            <a:r>
              <a:rPr kumimoji="1" lang="en-US" altLang="ko-KR" sz="1400" dirty="0">
                <a:solidFill>
                  <a:schemeClr val="tx2"/>
                </a:solidFill>
              </a:rPr>
              <a:t>GET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으로</a:t>
            </a:r>
            <a:r>
              <a:rPr kumimoji="1" lang="ko-KR" altLang="en-US" sz="1400" dirty="0">
                <a:solidFill>
                  <a:schemeClr val="tx2"/>
                </a:solidFill>
              </a:rPr>
              <a:t> 얻는 것과 정확히 일치함을 보장해야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에서는 </a:t>
            </a:r>
            <a:r>
              <a:rPr kumimoji="1" lang="en-US" altLang="ko-KR" sz="1400" dirty="0">
                <a:solidFill>
                  <a:schemeClr val="tx2"/>
                </a:solidFill>
              </a:rPr>
              <a:t>HEAD</a:t>
            </a:r>
            <a:r>
              <a:rPr kumimoji="1" lang="ko-KR" altLang="en-US" sz="1400" dirty="0">
                <a:solidFill>
                  <a:schemeClr val="tx2"/>
                </a:solidFill>
              </a:rPr>
              <a:t> 메서드가 반드시 구현되어 있어야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5" name="그래픽 4" descr="컴퓨터 단색으로 채워진">
            <a:extLst>
              <a:ext uri="{FF2B5EF4-FFF2-40B4-BE49-F238E27FC236}">
                <a16:creationId xmlns:a16="http://schemas.microsoft.com/office/drawing/2014/main" id="{894902B2-FCAA-4E4A-84F1-40970710D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164" y="3576084"/>
            <a:ext cx="914400" cy="914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443158E-D1C3-7A4D-B1C3-99ADE0382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438162" y="3314100"/>
            <a:ext cx="599432" cy="1398091"/>
          </a:xfrm>
          <a:prstGeom prst="rect">
            <a:avLst/>
          </a:prstGeom>
        </p:spPr>
      </p:pic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FF6C68C4-CA1E-9B46-846B-582112344E53}"/>
              </a:ext>
            </a:extLst>
          </p:cNvPr>
          <p:cNvSpPr/>
          <p:nvPr/>
        </p:nvSpPr>
        <p:spPr>
          <a:xfrm>
            <a:off x="1424851" y="3503895"/>
            <a:ext cx="2743200" cy="474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왼쪽 화살표[L] 8">
            <a:extLst>
              <a:ext uri="{FF2B5EF4-FFF2-40B4-BE49-F238E27FC236}">
                <a16:creationId xmlns:a16="http://schemas.microsoft.com/office/drawing/2014/main" id="{BEC16AE8-BD29-A649-A014-AFB381E27FF5}"/>
              </a:ext>
            </a:extLst>
          </p:cNvPr>
          <p:cNvSpPr/>
          <p:nvPr/>
        </p:nvSpPr>
        <p:spPr>
          <a:xfrm>
            <a:off x="1368789" y="4100724"/>
            <a:ext cx="2739359" cy="4655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9CF46FF-D811-BE44-AF08-1D36FC192D86}"/>
              </a:ext>
            </a:extLst>
          </p:cNvPr>
          <p:cNvGrpSpPr/>
          <p:nvPr/>
        </p:nvGrpSpPr>
        <p:grpSpPr>
          <a:xfrm>
            <a:off x="1089270" y="2437015"/>
            <a:ext cx="3336170" cy="1034041"/>
            <a:chOff x="1390707" y="3719384"/>
            <a:chExt cx="3336170" cy="103404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CE50EA-364D-FB41-8DA0-9A32112ECC6B}"/>
                </a:ext>
              </a:extLst>
            </p:cNvPr>
            <p:cNvSpPr txBox="1"/>
            <p:nvPr/>
          </p:nvSpPr>
          <p:spPr>
            <a:xfrm>
              <a:off x="1390707" y="3719384"/>
              <a:ext cx="9973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dirty="0"/>
                <a:t>요청 메시지</a:t>
              </a:r>
              <a:endParaRPr kumimoji="1" lang="ko-Kore-KR" altLang="en-US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445E64-29B9-8847-BCC3-297478B084F0}"/>
                </a:ext>
              </a:extLst>
            </p:cNvPr>
            <p:cNvSpPr txBox="1"/>
            <p:nvPr/>
          </p:nvSpPr>
          <p:spPr>
            <a:xfrm>
              <a:off x="1390707" y="4014761"/>
              <a:ext cx="3336170" cy="738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 dirty="0"/>
                <a:t>HEAD /seasonal/index-</a:t>
              </a:r>
              <a:r>
                <a:rPr kumimoji="1" lang="en-US" altLang="ko-Kore-KR" sz="1400" dirty="0" err="1"/>
                <a:t>fall.html</a:t>
              </a:r>
              <a:r>
                <a:rPr kumimoji="1" lang="en-US" altLang="ko-Kore-KR" sz="1400" dirty="0"/>
                <a:t> HTTP/1.1</a:t>
              </a:r>
            </a:p>
            <a:p>
              <a:r>
                <a:rPr kumimoji="1" lang="en-US" altLang="ko-Kore-KR" sz="1400" dirty="0"/>
                <a:t>Host: </a:t>
              </a:r>
              <a:r>
                <a:rPr kumimoji="1" lang="en-US" altLang="ko-Kore-KR" sz="1400" dirty="0">
                  <a:hlinkClick r:id="rId6"/>
                </a:rPr>
                <a:t>www.joes-hardware.com</a:t>
              </a:r>
              <a:endParaRPr kumimoji="1" lang="en-US" altLang="ko-Kore-KR" sz="1400" dirty="0"/>
            </a:p>
            <a:p>
              <a:r>
                <a:rPr kumimoji="1" lang="en-US" altLang="ko-Kore-KR" sz="1400" dirty="0"/>
                <a:t>Accept: *</a:t>
              </a:r>
              <a:endParaRPr kumimoji="1" lang="ko-Kore-KR" altLang="en-US" sz="1400" dirty="0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C6A6DB6-3A05-2543-9266-A12E34CA35BB}"/>
              </a:ext>
            </a:extLst>
          </p:cNvPr>
          <p:cNvGrpSpPr/>
          <p:nvPr/>
        </p:nvGrpSpPr>
        <p:grpSpPr>
          <a:xfrm>
            <a:off x="1062444" y="4536303"/>
            <a:ext cx="3119373" cy="1034041"/>
            <a:chOff x="1390707" y="3719384"/>
            <a:chExt cx="1337752" cy="103404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C1B40B1-EC59-724E-9297-01F2A9421D4D}"/>
                </a:ext>
              </a:extLst>
            </p:cNvPr>
            <p:cNvSpPr txBox="1"/>
            <p:nvPr/>
          </p:nvSpPr>
          <p:spPr>
            <a:xfrm>
              <a:off x="1390707" y="3719384"/>
              <a:ext cx="9973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dirty="0"/>
                <a:t>응답 메시지</a:t>
              </a:r>
              <a:endParaRPr kumimoji="1" lang="ko-Kore-KR" altLang="en-US" sz="12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299FA6E-F706-AC4D-954D-86626E2F9243}"/>
                </a:ext>
              </a:extLst>
            </p:cNvPr>
            <p:cNvSpPr txBox="1"/>
            <p:nvPr/>
          </p:nvSpPr>
          <p:spPr>
            <a:xfrm>
              <a:off x="1390707" y="4014761"/>
              <a:ext cx="1337752" cy="738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 dirty="0"/>
                <a:t>HTTP/1.1 200 OK</a:t>
              </a:r>
            </a:p>
            <a:p>
              <a:r>
                <a:rPr kumimoji="1" lang="en-US" altLang="ko-Kore-KR" sz="1400" dirty="0"/>
                <a:t>Content-type: text/html</a:t>
              </a:r>
            </a:p>
            <a:p>
              <a:r>
                <a:rPr kumimoji="1" lang="en-US" altLang="ko-Kore-KR" sz="1400" dirty="0"/>
                <a:t>Content-length: </a:t>
              </a:r>
              <a:r>
                <a:rPr kumimoji="1" lang="en-US" altLang="ko-KR" sz="1400" dirty="0"/>
                <a:t>6</a:t>
              </a:r>
              <a:r>
                <a:rPr kumimoji="1" lang="en-US" altLang="ko-Kore-KR" sz="1400" dirty="0"/>
                <a:t>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28433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3.3.4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PUT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서버에 문서를 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marL="0" lvl="2" indent="0">
              <a:buNone/>
            </a:pP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400" dirty="0">
                <a:solidFill>
                  <a:schemeClr val="tx2"/>
                </a:solidFill>
              </a:rPr>
              <a:t>PUT</a:t>
            </a:r>
            <a:r>
              <a:rPr kumimoji="1" lang="ko-KR" altLang="en-US" sz="1400" dirty="0">
                <a:solidFill>
                  <a:schemeClr val="tx2"/>
                </a:solidFill>
              </a:rPr>
              <a:t>을 이용해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웹페이지를</a:t>
            </a:r>
            <a:r>
              <a:rPr kumimoji="1" lang="ko-KR" altLang="en-US" sz="1400" dirty="0">
                <a:solidFill>
                  <a:schemeClr val="tx2"/>
                </a:solidFill>
              </a:rPr>
              <a:t> 만들고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웹서버에</a:t>
            </a:r>
            <a:r>
              <a:rPr kumimoji="1" lang="ko-KR" altLang="en-US" sz="1400" dirty="0">
                <a:solidFill>
                  <a:schemeClr val="tx2"/>
                </a:solidFill>
              </a:rPr>
              <a:t> 직접 게시할 수도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서버가 요청의 본문을 가지고 요청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의 이름대로 새 문서를 만들거나 이미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이 존재한다면 본문을 사용해서 교체하는 것이다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콘텐츠를 변경하는 것이기 때문에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로그인을</a:t>
            </a:r>
            <a:r>
              <a:rPr kumimoji="1" lang="ko-KR" altLang="en-US" sz="1400" dirty="0">
                <a:solidFill>
                  <a:schemeClr val="tx2"/>
                </a:solidFill>
              </a:rPr>
              <a:t> 요구한다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5" name="그래픽 4" descr="컴퓨터 단색으로 채워진">
            <a:extLst>
              <a:ext uri="{FF2B5EF4-FFF2-40B4-BE49-F238E27FC236}">
                <a16:creationId xmlns:a16="http://schemas.microsoft.com/office/drawing/2014/main" id="{894902B2-FCAA-4E4A-84F1-40970710D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164" y="3576084"/>
            <a:ext cx="914400" cy="914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443158E-D1C3-7A4D-B1C3-99ADE0382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438162" y="3314100"/>
            <a:ext cx="599432" cy="1398091"/>
          </a:xfrm>
          <a:prstGeom prst="rect">
            <a:avLst/>
          </a:prstGeom>
        </p:spPr>
      </p:pic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FF6C68C4-CA1E-9B46-846B-582112344E53}"/>
              </a:ext>
            </a:extLst>
          </p:cNvPr>
          <p:cNvSpPr/>
          <p:nvPr/>
        </p:nvSpPr>
        <p:spPr>
          <a:xfrm>
            <a:off x="1424851" y="3503895"/>
            <a:ext cx="2743200" cy="474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왼쪽 화살표[L] 8">
            <a:extLst>
              <a:ext uri="{FF2B5EF4-FFF2-40B4-BE49-F238E27FC236}">
                <a16:creationId xmlns:a16="http://schemas.microsoft.com/office/drawing/2014/main" id="{BEC16AE8-BD29-A649-A014-AFB381E27FF5}"/>
              </a:ext>
            </a:extLst>
          </p:cNvPr>
          <p:cNvSpPr/>
          <p:nvPr/>
        </p:nvSpPr>
        <p:spPr>
          <a:xfrm>
            <a:off x="1368789" y="4100724"/>
            <a:ext cx="2739359" cy="4655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9CF46FF-D811-BE44-AF08-1D36FC192D86}"/>
              </a:ext>
            </a:extLst>
          </p:cNvPr>
          <p:cNvGrpSpPr/>
          <p:nvPr/>
        </p:nvGrpSpPr>
        <p:grpSpPr>
          <a:xfrm>
            <a:off x="1290543" y="1893767"/>
            <a:ext cx="2776722" cy="1680372"/>
            <a:chOff x="1390707" y="3719384"/>
            <a:chExt cx="2776722" cy="168037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CE50EA-364D-FB41-8DA0-9A32112ECC6B}"/>
                </a:ext>
              </a:extLst>
            </p:cNvPr>
            <p:cNvSpPr txBox="1"/>
            <p:nvPr/>
          </p:nvSpPr>
          <p:spPr>
            <a:xfrm>
              <a:off x="1390707" y="3719384"/>
              <a:ext cx="9973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dirty="0"/>
                <a:t>요청 메시지</a:t>
              </a:r>
              <a:endParaRPr kumimoji="1" lang="ko-Kore-KR" altLang="en-US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445E64-29B9-8847-BCC3-297478B084F0}"/>
                </a:ext>
              </a:extLst>
            </p:cNvPr>
            <p:cNvSpPr txBox="1"/>
            <p:nvPr/>
          </p:nvSpPr>
          <p:spPr>
            <a:xfrm>
              <a:off x="1390707" y="4014761"/>
              <a:ext cx="2776722" cy="1384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 dirty="0"/>
                <a:t>PUT /product-</a:t>
              </a:r>
              <a:r>
                <a:rPr kumimoji="1" lang="en-US" altLang="ko-Kore-KR" sz="1400" dirty="0" err="1"/>
                <a:t>list.txt</a:t>
              </a:r>
              <a:r>
                <a:rPr kumimoji="1" lang="en-US" altLang="ko-Kore-KR" sz="1400" dirty="0"/>
                <a:t> HTTP/1.1</a:t>
              </a:r>
            </a:p>
            <a:p>
              <a:r>
                <a:rPr kumimoji="1" lang="en-US" altLang="ko-Kore-KR" sz="1400" dirty="0"/>
                <a:t>Host: </a:t>
              </a:r>
              <a:r>
                <a:rPr kumimoji="1" lang="en-US" altLang="ko-Kore-KR" sz="1400" dirty="0">
                  <a:hlinkClick r:id="rId6"/>
                </a:rPr>
                <a:t>www.joes-hardware.com</a:t>
              </a:r>
              <a:endParaRPr kumimoji="1" lang="en-US" altLang="ko-Kore-KR" sz="1400" dirty="0"/>
            </a:p>
            <a:p>
              <a:r>
                <a:rPr kumimoji="1" lang="en-US" altLang="ko-Kore-KR" sz="1400" dirty="0"/>
                <a:t>Content-type: text/plain</a:t>
              </a:r>
            </a:p>
            <a:p>
              <a:r>
                <a:rPr kumimoji="1" lang="en-US" altLang="ko-Kore-KR" sz="1400" dirty="0"/>
                <a:t>Content-length: 34</a:t>
              </a:r>
            </a:p>
            <a:p>
              <a:endParaRPr kumimoji="1" lang="en-US" altLang="ko-Kore-KR" sz="1400" dirty="0"/>
            </a:p>
            <a:p>
              <a:r>
                <a:rPr kumimoji="1" lang="en-US" altLang="ko-Kore-KR" sz="1400" dirty="0"/>
                <a:t>Update product list coming soon</a:t>
              </a:r>
              <a:endParaRPr kumimoji="1" lang="ko-Kore-KR" altLang="en-US" sz="1400" dirty="0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C6A6DB6-3A05-2543-9266-A12E34CA35BB}"/>
              </a:ext>
            </a:extLst>
          </p:cNvPr>
          <p:cNvGrpSpPr/>
          <p:nvPr/>
        </p:nvGrpSpPr>
        <p:grpSpPr>
          <a:xfrm>
            <a:off x="598398" y="4562812"/>
            <a:ext cx="4591321" cy="1680372"/>
            <a:chOff x="1390707" y="3719384"/>
            <a:chExt cx="1969001" cy="168037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C1B40B1-EC59-724E-9297-01F2A9421D4D}"/>
                </a:ext>
              </a:extLst>
            </p:cNvPr>
            <p:cNvSpPr txBox="1"/>
            <p:nvPr/>
          </p:nvSpPr>
          <p:spPr>
            <a:xfrm>
              <a:off x="1390707" y="3719384"/>
              <a:ext cx="9973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dirty="0"/>
                <a:t>응답 메시지</a:t>
              </a:r>
              <a:endParaRPr kumimoji="1" lang="ko-Kore-KR" altLang="en-US" sz="12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299FA6E-F706-AC4D-954D-86626E2F9243}"/>
                </a:ext>
              </a:extLst>
            </p:cNvPr>
            <p:cNvSpPr txBox="1"/>
            <p:nvPr/>
          </p:nvSpPr>
          <p:spPr>
            <a:xfrm>
              <a:off x="1390707" y="4014761"/>
              <a:ext cx="1969001" cy="1384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 dirty="0"/>
                <a:t>HTTP/1.1 201 Created</a:t>
              </a:r>
            </a:p>
            <a:p>
              <a:r>
                <a:rPr kumimoji="1" lang="en-US" altLang="ko-Kore-KR" sz="1400" dirty="0"/>
                <a:t>Location: </a:t>
              </a:r>
              <a:r>
                <a:rPr kumimoji="1" lang="en-US" altLang="ko-Kore-KR" sz="1400" dirty="0">
                  <a:hlinkClick r:id="rId7"/>
                </a:rPr>
                <a:t>http://www.joes-hardware.com/product-list.txt</a:t>
              </a:r>
              <a:endParaRPr kumimoji="1" lang="en-US" altLang="ko-Kore-KR" sz="1400" dirty="0"/>
            </a:p>
            <a:p>
              <a:r>
                <a:rPr kumimoji="1" lang="en-US" altLang="ko-Kore-KR" sz="1400" dirty="0"/>
                <a:t>Content-type: text/plain</a:t>
              </a:r>
            </a:p>
            <a:p>
              <a:r>
                <a:rPr kumimoji="1" lang="en-US" altLang="ko-Kore-KR" sz="1400" dirty="0"/>
                <a:t>Content-length: 47</a:t>
              </a:r>
            </a:p>
            <a:p>
              <a:endParaRPr kumimoji="1" lang="en-US" altLang="ko-Kore-KR" sz="1400" dirty="0"/>
            </a:p>
            <a:p>
              <a:r>
                <a:rPr kumimoji="1" lang="en-US" altLang="ko-Kore-KR" sz="1400" dirty="0"/>
                <a:t>http://</a:t>
              </a:r>
              <a:r>
                <a:rPr kumimoji="1" lang="en-US" altLang="ko-Kore-KR" sz="1400" dirty="0" err="1"/>
                <a:t>www.joes-hardware.com</a:t>
              </a:r>
              <a:r>
                <a:rPr kumimoji="1" lang="en-US" altLang="ko-Kore-KR" sz="1400" dirty="0"/>
                <a:t>/product-</a:t>
              </a:r>
              <a:r>
                <a:rPr kumimoji="1" lang="en-US" altLang="ko-Kore-KR" sz="1400" dirty="0" err="1"/>
                <a:t>list.txt</a:t>
              </a:r>
              <a:endParaRPr kumimoji="1" lang="en-US" altLang="ko-Kore-KR" sz="1400" dirty="0"/>
            </a:p>
          </p:txBody>
        </p:sp>
      </p:grpSp>
      <p:sp>
        <p:nvSpPr>
          <p:cNvPr id="4" name="위쪽 화살표[U] 3">
            <a:extLst>
              <a:ext uri="{FF2B5EF4-FFF2-40B4-BE49-F238E27FC236}">
                <a16:creationId xmlns:a16="http://schemas.microsoft.com/office/drawing/2014/main" id="{82CB1BBB-45C9-E94C-836C-D17366F4EBFE}"/>
              </a:ext>
            </a:extLst>
          </p:cNvPr>
          <p:cNvSpPr/>
          <p:nvPr/>
        </p:nvSpPr>
        <p:spPr>
          <a:xfrm>
            <a:off x="4472908" y="2551814"/>
            <a:ext cx="420414" cy="51500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래픽 12" descr="데이터베이스 윤곽선">
            <a:extLst>
              <a:ext uri="{FF2B5EF4-FFF2-40B4-BE49-F238E27FC236}">
                <a16:creationId xmlns:a16="http://schemas.microsoft.com/office/drawing/2014/main" id="{D0B30882-C1B2-5A4F-B396-42EDE7F205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70011" y="1611490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9A5063-1E93-C141-BBE8-E7E57E173B57}"/>
              </a:ext>
            </a:extLst>
          </p:cNvPr>
          <p:cNvSpPr txBox="1"/>
          <p:nvPr/>
        </p:nvSpPr>
        <p:spPr>
          <a:xfrm>
            <a:off x="3696452" y="916763"/>
            <a:ext cx="21002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서버는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‘/product-</a:t>
            </a:r>
            <a:r>
              <a:rPr kumimoji="1" lang="en-US" altLang="ko-KR" sz="1400" dirty="0" err="1"/>
              <a:t>list.txt</a:t>
            </a:r>
            <a:r>
              <a:rPr kumimoji="1" lang="en-US" altLang="ko-KR" sz="1400" dirty="0"/>
              <a:t>’</a:t>
            </a:r>
          </a:p>
          <a:p>
            <a:r>
              <a:rPr kumimoji="1" lang="ko-KR" altLang="en-US" sz="1400" dirty="0"/>
              <a:t>리소스를 갱신</a:t>
            </a:r>
            <a:r>
              <a:rPr kumimoji="1" lang="en-US" altLang="ko-KR" sz="1400" dirty="0"/>
              <a:t>/</a:t>
            </a:r>
            <a:r>
              <a:rPr kumimoji="1" lang="ko-KR" altLang="en-US" sz="1400" dirty="0"/>
              <a:t>생성하고</a:t>
            </a:r>
            <a:endParaRPr kumimoji="1" lang="en-US" altLang="ko-KR" sz="1400" dirty="0"/>
          </a:p>
          <a:p>
            <a:r>
              <a:rPr kumimoji="1" lang="ko-KR" altLang="en-US" sz="1400" dirty="0"/>
              <a:t>디스크에 저장한다</a:t>
            </a:r>
            <a:r>
              <a:rPr kumimoji="1" lang="en-US" altLang="ko-KR" sz="1400" dirty="0"/>
              <a:t>.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145239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3.3.5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POST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서버에 입력 데이터를 전송한다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marL="0" lvl="2" indent="0">
              <a:buNone/>
            </a:pP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400" dirty="0">
                <a:solidFill>
                  <a:schemeClr val="tx2"/>
                </a:solidFill>
              </a:rPr>
              <a:t>HTML</a:t>
            </a:r>
            <a:r>
              <a:rPr kumimoji="1" lang="ko-KR" altLang="en-US" sz="1400" dirty="0">
                <a:solidFill>
                  <a:schemeClr val="tx2"/>
                </a:solidFill>
              </a:rPr>
              <a:t>의 </a:t>
            </a:r>
            <a:r>
              <a:rPr kumimoji="1" lang="en-US" altLang="ko-KR" sz="1400" dirty="0">
                <a:solidFill>
                  <a:schemeClr val="tx2"/>
                </a:solidFill>
              </a:rPr>
              <a:t>Form</a:t>
            </a:r>
            <a:r>
              <a:rPr kumimoji="1" lang="ko-KR" altLang="en-US" sz="1400" dirty="0">
                <a:solidFill>
                  <a:schemeClr val="tx2"/>
                </a:solidFill>
              </a:rPr>
              <a:t>을 지원하기 위해 흔히 사용한다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BD57F2-4EEB-F645-9C47-7E8BEF142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16" y="1834561"/>
            <a:ext cx="5138128" cy="468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056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3.3.6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TRACE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클라이언트에게 자신의 요청이 서버에 도착했을 때 어떤 모습일지를 보여준다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r>
              <a:rPr kumimoji="1" lang="ko-KR" altLang="en-US" sz="1400" dirty="0" err="1">
                <a:solidFill>
                  <a:schemeClr val="tx2"/>
                </a:solidFill>
              </a:rPr>
              <a:t>루프백</a:t>
            </a:r>
            <a:r>
              <a:rPr kumimoji="1" lang="ko-KR" altLang="en-US" sz="1400" dirty="0">
                <a:solidFill>
                  <a:schemeClr val="tx2"/>
                </a:solidFill>
              </a:rPr>
              <a:t> 진단을 하여 요청 전송의 마지막 단계에 있는 서버가 자신이 받은 요청 메시지를 본문에 넣어 </a:t>
            </a:r>
            <a:r>
              <a:rPr kumimoji="1" lang="en-US" altLang="ko-KR" sz="1400" dirty="0">
                <a:solidFill>
                  <a:schemeClr val="tx2"/>
                </a:solidFill>
              </a:rPr>
              <a:t>TRACE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응답을 되돌려준다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주로 진단을 위해 사용한다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ko-KR" altLang="en-US" sz="1400" dirty="0">
                <a:solidFill>
                  <a:schemeClr val="tx2"/>
                </a:solidFill>
              </a:rPr>
              <a:t>클라이언트에서 최종 서버 사이의 경로에서 변화를 확인할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).</a:t>
            </a:r>
          </a:p>
          <a:p>
            <a:pPr lvl="2"/>
            <a:r>
              <a:rPr kumimoji="1" lang="en-US" altLang="ko-KR" sz="1400" dirty="0">
                <a:solidFill>
                  <a:schemeClr val="tx2"/>
                </a:solidFill>
              </a:rPr>
              <a:t>TRACE </a:t>
            </a:r>
            <a:r>
              <a:rPr kumimoji="1" lang="ko-KR" altLang="en-US" sz="1400" dirty="0">
                <a:solidFill>
                  <a:schemeClr val="tx2"/>
                </a:solidFill>
              </a:rPr>
              <a:t>요청을 어떻게 처리할 지는 중간 애플리케이션이 결정한다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r>
              <a:rPr kumimoji="1" lang="en-US" altLang="ko-KR" sz="1400" dirty="0">
                <a:solidFill>
                  <a:schemeClr val="tx2"/>
                </a:solidFill>
              </a:rPr>
              <a:t>TRACE</a:t>
            </a:r>
            <a:r>
              <a:rPr kumimoji="1" lang="ko-KR" altLang="en-US" sz="1400" dirty="0">
                <a:solidFill>
                  <a:schemeClr val="tx2"/>
                </a:solidFill>
              </a:rPr>
              <a:t> 요청은 어떠한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sz="1400" dirty="0">
                <a:solidFill>
                  <a:schemeClr val="tx2"/>
                </a:solidFill>
              </a:rPr>
              <a:t> 본문도 보낼 수 없다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ED1331-0B03-CD4C-820E-3709CB5BD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16" y="3205406"/>
            <a:ext cx="6463032" cy="347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685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3.3.7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OPTIONS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웹 서버에게 여러 가지 종류의 지원 범위에 대해 물어본다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특정 리소스에 대해 어떤 메서드가 지원되는지 확인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리소스에 실제로 접근하지 않고도 어떻게 접근하는 것이 최선인지 확인할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</p:txBody>
      </p:sp>
      <p:pic>
        <p:nvPicPr>
          <p:cNvPr id="6" name="그림 5" descr="텍스트, 스크린샷, 영수증, 표지판이(가) 표시된 사진&#10;&#10;자동 생성된 설명">
            <a:extLst>
              <a:ext uri="{FF2B5EF4-FFF2-40B4-BE49-F238E27FC236}">
                <a16:creationId xmlns:a16="http://schemas.microsoft.com/office/drawing/2014/main" id="{59607148-1715-1D41-A275-459765166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525" y="3225184"/>
            <a:ext cx="8645611" cy="31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492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3.3.8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DELETE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서버에게 요청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로 보낸 리소스를 삭제하도록 요청한다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클라이언트는 삭제가 수행되는 것을 보장하지 못한다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en-US" altLang="ko-KR" sz="1400" dirty="0">
                <a:solidFill>
                  <a:srgbClr val="FF0000"/>
                </a:solidFill>
              </a:rPr>
              <a:t>HTTP</a:t>
            </a:r>
            <a:r>
              <a:rPr kumimoji="1" lang="ko-KR" altLang="en-US" sz="1400" dirty="0">
                <a:solidFill>
                  <a:srgbClr val="FF0000"/>
                </a:solidFill>
              </a:rPr>
              <a:t> 명세는 서버가 클라이언트에 알리지 않고 요청을 무시하는 것을 허용한다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).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</p:txBody>
      </p:sp>
      <p:pic>
        <p:nvPicPr>
          <p:cNvPr id="5" name="그림 4" descr="텍스트, 신문, 영수증, 표지판이(가) 표시된 사진&#10;&#10;자동 생성된 설명">
            <a:extLst>
              <a:ext uri="{FF2B5EF4-FFF2-40B4-BE49-F238E27FC236}">
                <a16:creationId xmlns:a16="http://schemas.microsoft.com/office/drawing/2014/main" id="{7A0BC540-F195-A74A-914C-A8D2398691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99"/>
          <a:stretch/>
        </p:blipFill>
        <p:spPr>
          <a:xfrm>
            <a:off x="1636169" y="2838360"/>
            <a:ext cx="8564292" cy="360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6117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3.3.9</a:t>
            </a:r>
            <a:r>
              <a:rPr kumimoji="1" lang="ko-KR" altLang="en-US" dirty="0">
                <a:solidFill>
                  <a:schemeClr val="tx2"/>
                </a:solidFill>
              </a:rPr>
              <a:t> 확장 메서드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아무런 문제 없이 새로운 기능의 메서드를 추가할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확장 메서드는 </a:t>
            </a:r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의 명세에 정의되지 않은 메서드이다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서버가 관리하는 리소스에 대한 능력을 확장한다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sz="1400" dirty="0">
                <a:solidFill>
                  <a:schemeClr val="tx2"/>
                </a:solidFill>
              </a:rPr>
              <a:t> 안전한 확장 메서드가 담긴 메시지를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다운스트림</a:t>
            </a:r>
            <a:r>
              <a:rPr kumimoji="1" lang="ko-KR" altLang="en-US" sz="1400" dirty="0">
                <a:solidFill>
                  <a:schemeClr val="tx2"/>
                </a:solidFill>
              </a:rPr>
              <a:t> 서버로 보내거나 그렇지 않으면 </a:t>
            </a:r>
            <a:r>
              <a:rPr kumimoji="1" lang="en-US" altLang="ko-KR" sz="1400" dirty="0">
                <a:solidFill>
                  <a:schemeClr val="tx2"/>
                </a:solidFill>
              </a:rPr>
              <a:t>501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Not Implemented</a:t>
            </a:r>
            <a:r>
              <a:rPr kumimoji="1" lang="ko-KR" altLang="en-US" sz="1400" dirty="0">
                <a:solidFill>
                  <a:schemeClr val="tx2"/>
                </a:solidFill>
              </a:rPr>
              <a:t> 상태 코드로 응답한다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8878EFD5-C2CF-1247-9099-80A196D3F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100265"/>
              </p:ext>
            </p:extLst>
          </p:nvPr>
        </p:nvGraphicFramePr>
        <p:xfrm>
          <a:off x="2875081" y="4135252"/>
          <a:ext cx="8128000" cy="20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6409">
                  <a:extLst>
                    <a:ext uri="{9D8B030D-6E8A-4147-A177-3AD203B41FA5}">
                      <a16:colId xmlns:a16="http://schemas.microsoft.com/office/drawing/2014/main" val="3478955419"/>
                    </a:ext>
                  </a:extLst>
                </a:gridCol>
                <a:gridCol w="6441591">
                  <a:extLst>
                    <a:ext uri="{9D8B030D-6E8A-4147-A177-3AD203B41FA5}">
                      <a16:colId xmlns:a16="http://schemas.microsoft.com/office/drawing/2014/main" val="9783992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메서드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334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LOCK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사용자가 리소스를 잠글 수 있게 해준다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문서 편집 시 다른 사용자가 동시에 문서를 편집할 수 없도록 잠근다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208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MKCOL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사용자가 문서를 생성할 수 있게 해준다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120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COPY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서버에</a:t>
                      </a:r>
                      <a:r>
                        <a:rPr lang="ko-KR" altLang="en-US" sz="1400" dirty="0"/>
                        <a:t> 있는 리소스를 복사한다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17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MOVE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서버에</a:t>
                      </a:r>
                      <a:r>
                        <a:rPr lang="ko-KR" altLang="en-US" sz="1400" dirty="0"/>
                        <a:t> 있는 리소스를 옮긴다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42287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C33B4AB-DCD9-8941-8F14-24A18B2D96AC}"/>
              </a:ext>
            </a:extLst>
          </p:cNvPr>
          <p:cNvSpPr txBox="1"/>
          <p:nvPr/>
        </p:nvSpPr>
        <p:spPr>
          <a:xfrm>
            <a:off x="2811251" y="3746407"/>
            <a:ext cx="629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WebDAV HTTP </a:t>
            </a:r>
            <a:r>
              <a:rPr kumimoji="1" lang="ko-KR" altLang="en-US" dirty="0"/>
              <a:t>확장</a:t>
            </a:r>
            <a:r>
              <a:rPr kumimoji="1" lang="en-US" altLang="ko-KR" dirty="0"/>
              <a:t> (</a:t>
            </a:r>
            <a:r>
              <a:rPr kumimoji="1" lang="en-US" altLang="ko-KR" dirty="0">
                <a:hlinkClick r:id="rId2"/>
              </a:rPr>
              <a:t>https://</a:t>
            </a:r>
            <a:r>
              <a:rPr kumimoji="1" lang="en-US" altLang="ko-KR" dirty="0" err="1">
                <a:hlinkClick r:id="rId2"/>
              </a:rPr>
              <a:t>ko.wikipedia.org</a:t>
            </a:r>
            <a:r>
              <a:rPr kumimoji="1" lang="en-US" altLang="ko-KR" dirty="0">
                <a:hlinkClick r:id="rId2"/>
              </a:rPr>
              <a:t>/wiki/WebDAV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E4F74C-9951-DC44-83F5-53471E0581A4}"/>
              </a:ext>
            </a:extLst>
          </p:cNvPr>
          <p:cNvSpPr txBox="1"/>
          <p:nvPr/>
        </p:nvSpPr>
        <p:spPr>
          <a:xfrm>
            <a:off x="380893" y="6242448"/>
            <a:ext cx="8486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solidFill>
                  <a:srgbClr val="FF0000"/>
                </a:solidFill>
              </a:rPr>
              <a:t>* WebDAV (Web Distributed Authoring and Versioning, </a:t>
            </a:r>
            <a:r>
              <a:rPr lang="ko-KR" altLang="en-US" dirty="0">
                <a:solidFill>
                  <a:srgbClr val="FF0000"/>
                </a:solidFill>
              </a:rPr>
              <a:t>웹 분산 저작 및 버전 관리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7812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</a:t>
            </a:r>
            <a:r>
              <a:rPr kumimoji="1" lang="ko-KR" altLang="en-US" dirty="0">
                <a:solidFill>
                  <a:schemeClr val="tx2"/>
                </a:solidFill>
              </a:rPr>
              <a:t>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tx2"/>
                </a:solidFill>
              </a:rPr>
              <a:t>클라이언트에서 트랜잭션을 이해할 수 있는 쉬운 방법을 제공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사유 구절에 대한 가이드는 없음</a:t>
            </a:r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5610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100~199: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정보성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에서 도입된 코드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100</a:t>
            </a:r>
            <a:r>
              <a:rPr kumimoji="1" lang="ko-KR" altLang="en-US" sz="1400" dirty="0">
                <a:solidFill>
                  <a:schemeClr val="tx2"/>
                </a:solidFill>
              </a:rPr>
              <a:t> 코드의 경우 클라이언트 애플리케이션이 서버에 본문을 전송하기 전에 서버가 그 본문을 받아들일지 확인하고자 할 때 그 확인 작업을 최적화 하기 위한 코드로 혼란의 여지가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5" name="표 7">
            <a:extLst>
              <a:ext uri="{FF2B5EF4-FFF2-40B4-BE49-F238E27FC236}">
                <a16:creationId xmlns:a16="http://schemas.microsoft.com/office/drawing/2014/main" id="{D55FCA12-5B9E-FC45-9A87-A6520873CE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364809"/>
              </p:ext>
            </p:extLst>
          </p:nvPr>
        </p:nvGraphicFramePr>
        <p:xfrm>
          <a:off x="3063037" y="4451543"/>
          <a:ext cx="812799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5605">
                  <a:extLst>
                    <a:ext uri="{9D8B030D-6E8A-4147-A177-3AD203B41FA5}">
                      <a16:colId xmlns:a16="http://schemas.microsoft.com/office/drawing/2014/main" val="3811421453"/>
                    </a:ext>
                  </a:extLst>
                </a:gridCol>
                <a:gridCol w="1250731">
                  <a:extLst>
                    <a:ext uri="{9D8B030D-6E8A-4147-A177-3AD203B41FA5}">
                      <a16:colId xmlns:a16="http://schemas.microsoft.com/office/drawing/2014/main" val="3055644378"/>
                    </a:ext>
                  </a:extLst>
                </a:gridCol>
                <a:gridCol w="5631663">
                  <a:extLst>
                    <a:ext uri="{9D8B030D-6E8A-4147-A177-3AD203B41FA5}">
                      <a16:colId xmlns:a16="http://schemas.microsoft.com/office/drawing/2014/main" val="3771826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상태</a:t>
                      </a:r>
                      <a:r>
                        <a:rPr lang="ko-KR" altLang="en-US" sz="1400" dirty="0"/>
                        <a:t> 코드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사유</a:t>
                      </a:r>
                      <a:r>
                        <a:rPr lang="ko-KR" altLang="en-US" sz="1400" dirty="0"/>
                        <a:t> 구절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의미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019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1</a:t>
                      </a:r>
                      <a:r>
                        <a:rPr lang="en-US" altLang="ko-KR" sz="1400" dirty="0"/>
                        <a:t>00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Continue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요청의</a:t>
                      </a:r>
                      <a:r>
                        <a:rPr lang="ko-KR" altLang="en-US" sz="1400" dirty="0"/>
                        <a:t> 시작 부분 일부가 받아들여졌으며 클라이언트는 나머지를 계속 이어서 보내야 함을 의미한다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이것을 보낸 후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서버는 반드시 요청을 받아 응답해야 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685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1</a:t>
                      </a:r>
                      <a:r>
                        <a:rPr lang="en-US" altLang="ko-KR" sz="1400" dirty="0"/>
                        <a:t>01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Switching Protocols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클라이언트가 </a:t>
                      </a:r>
                      <a:r>
                        <a:rPr lang="en-US" altLang="ko-KR" sz="1400" dirty="0"/>
                        <a:t>Upgrade</a:t>
                      </a:r>
                      <a:r>
                        <a:rPr lang="ko-KR" altLang="en-US" sz="1400" dirty="0"/>
                        <a:t> 헤더에 나열한 것 중 하나로 서버가 프로토콜을 바꾸었음을 의미한다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988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792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100~199: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정보성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클라이언트와 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100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Continue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클라이언트에서 본문을 서버에 보내고자 하고 그 전에 </a:t>
            </a:r>
            <a:r>
              <a:rPr kumimoji="1" lang="en-US" altLang="ko-KR" sz="1400" dirty="0">
                <a:solidFill>
                  <a:schemeClr val="tx2"/>
                </a:solidFill>
              </a:rPr>
              <a:t>100 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응답을 받기 위해서는 헤더에 값이 </a:t>
            </a:r>
            <a:r>
              <a:rPr kumimoji="1" lang="en-US" altLang="ko-KR" sz="1400" dirty="0">
                <a:solidFill>
                  <a:schemeClr val="tx2"/>
                </a:solidFill>
              </a:rPr>
              <a:t>100-continue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인 </a:t>
            </a:r>
            <a:r>
              <a:rPr kumimoji="1" lang="en-US" altLang="ko-KR" sz="1400" dirty="0">
                <a:solidFill>
                  <a:schemeClr val="tx2"/>
                </a:solidFill>
              </a:rPr>
              <a:t>Expect</a:t>
            </a:r>
            <a:r>
              <a:rPr kumimoji="1" lang="ko-KR" altLang="en-US" sz="1400" dirty="0">
                <a:solidFill>
                  <a:schemeClr val="tx2"/>
                </a:solidFill>
              </a:rPr>
              <a:t> 항목을 보내야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본문을 보내지 않으려고 하는 경우에는 이 헤더 항목을 포함하면 안된다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클라이언트 애플리케이션은 서버가 다루거나 사용할 수 없는 큰 본문을 서버에 보내지 않으려는 목적으로만 사용해야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Expect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헤더를 보낸 후 막연히 </a:t>
            </a:r>
            <a:r>
              <a:rPr kumimoji="1" lang="en-US" altLang="ko-KR" sz="1400" dirty="0">
                <a:solidFill>
                  <a:schemeClr val="tx2"/>
                </a:solidFill>
              </a:rPr>
              <a:t>100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응답을 기다려서는 안되고 약간의 타임아웃 후 본문을 그냥 보내야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클라이언트 개발자는 예상치 못한 </a:t>
            </a:r>
            <a:r>
              <a:rPr kumimoji="1" lang="en-US" altLang="ko-KR" sz="1400" dirty="0">
                <a:solidFill>
                  <a:schemeClr val="tx2"/>
                </a:solidFill>
              </a:rPr>
              <a:t>100 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응답에도 대비해야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535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.3.3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ore-KR" sz="1400" dirty="0">
                <a:solidFill>
                  <a:schemeClr val="tx2"/>
                </a:solidFill>
              </a:rPr>
              <a:t>URL(uniform resource locator) : </a:t>
            </a:r>
            <a:r>
              <a:rPr kumimoji="1" lang="ko-KR" altLang="en-US" sz="1400" dirty="0">
                <a:solidFill>
                  <a:schemeClr val="tx2"/>
                </a:solidFill>
              </a:rPr>
              <a:t>통합 자원 지시자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특정 서버의 한 리소스에 대한 구체적인 위치를 서술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프로토콜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스킴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scheme)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+</a:t>
            </a:r>
            <a:r>
              <a:rPr kumimoji="1" lang="ko-KR" altLang="en-US" sz="1400" dirty="0">
                <a:solidFill>
                  <a:schemeClr val="tx2"/>
                </a:solidFill>
              </a:rPr>
              <a:t> 서버의 인터넷 주소 </a:t>
            </a:r>
            <a:r>
              <a:rPr kumimoji="1" lang="en-US" altLang="ko-KR" sz="1400" dirty="0">
                <a:solidFill>
                  <a:schemeClr val="tx2"/>
                </a:solidFill>
              </a:rPr>
              <a:t>+</a:t>
            </a:r>
            <a:r>
              <a:rPr kumimoji="1" lang="ko-KR" altLang="en-US" sz="1400" dirty="0">
                <a:solidFill>
                  <a:schemeClr val="tx2"/>
                </a:solidFill>
              </a:rPr>
              <a:t> 리소스 경로와 이름으로 구성된다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예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rgbClr val="00B050"/>
                </a:solidFill>
              </a:rPr>
              <a:t>http://</a:t>
            </a:r>
            <a:r>
              <a:rPr kumimoji="1" lang="en-US" altLang="ko-KR" sz="1400" dirty="0">
                <a:solidFill>
                  <a:srgbClr val="FF8C17"/>
                </a:solidFill>
              </a:rPr>
              <a:t>www.joes-hardware.com</a:t>
            </a:r>
            <a:r>
              <a:rPr kumimoji="1" lang="en-US" altLang="ko-KR" sz="1400" dirty="0">
                <a:solidFill>
                  <a:srgbClr val="0070C0"/>
                </a:solidFill>
              </a:rPr>
              <a:t>/specials/saw-blade.gif</a:t>
            </a:r>
          </a:p>
          <a:p>
            <a:pPr lvl="1"/>
            <a:endParaRPr kumimoji="1" lang="en-US" altLang="ko-KR" sz="1400" dirty="0">
              <a:solidFill>
                <a:srgbClr val="0070C0"/>
              </a:solidFill>
            </a:endParaRPr>
          </a:p>
          <a:p>
            <a:pPr lvl="1"/>
            <a:endParaRPr kumimoji="1" lang="en-US" altLang="ko-KR" sz="1400" dirty="0">
              <a:solidFill>
                <a:srgbClr val="0070C0"/>
              </a:solidFill>
            </a:endParaRPr>
          </a:p>
          <a:p>
            <a:pPr lvl="1"/>
            <a:endParaRPr kumimoji="1" lang="en-US" altLang="ko-KR" sz="1400" dirty="0">
              <a:solidFill>
                <a:srgbClr val="0070C0"/>
              </a:solidFill>
            </a:endParaRPr>
          </a:p>
          <a:p>
            <a:pPr lvl="1"/>
            <a:endParaRPr kumimoji="1" lang="en-US" altLang="ko-Kore-KR" sz="1400" dirty="0">
              <a:solidFill>
                <a:srgbClr val="0070C0"/>
              </a:solidFill>
            </a:endParaRPr>
          </a:p>
          <a:p>
            <a:pPr lvl="1"/>
            <a:endParaRPr kumimoji="1" lang="en-US" altLang="ko-Kore-KR" sz="1400" dirty="0">
              <a:solidFill>
                <a:srgbClr val="0070C0"/>
              </a:solidFill>
            </a:endParaRPr>
          </a:p>
          <a:p>
            <a:pPr lvl="1"/>
            <a:endParaRPr kumimoji="1" lang="en-US" altLang="ko-Kore-KR" sz="1400" dirty="0">
              <a:solidFill>
                <a:srgbClr val="0070C0"/>
              </a:solidFill>
            </a:endParaRPr>
          </a:p>
          <a:p>
            <a:pPr lvl="1"/>
            <a:endParaRPr kumimoji="1" lang="en-US" altLang="ko-Kore-KR" sz="1400" dirty="0">
              <a:solidFill>
                <a:srgbClr val="0070C0"/>
              </a:solidFill>
            </a:endParaRPr>
          </a:p>
          <a:p>
            <a:pPr lvl="1"/>
            <a:endParaRPr kumimoji="1" lang="en-US" altLang="ko-Kore-KR" sz="1400" dirty="0">
              <a:solidFill>
                <a:srgbClr val="0070C0"/>
              </a:solidFill>
            </a:endParaRPr>
          </a:p>
          <a:p>
            <a:pPr lvl="1"/>
            <a:endParaRPr kumimoji="1" lang="en-US" altLang="ko-Kore-KR" sz="1400" dirty="0">
              <a:solidFill>
                <a:srgbClr val="0070C0"/>
              </a:solidFill>
            </a:endParaRPr>
          </a:p>
          <a:p>
            <a:pPr lvl="1"/>
            <a:r>
              <a:rPr kumimoji="1" lang="ko-KR" altLang="en-US" sz="1400" dirty="0">
                <a:solidFill>
                  <a:srgbClr val="002060"/>
                </a:solidFill>
              </a:rPr>
              <a:t>오늘날의 대부분의 </a:t>
            </a:r>
            <a:r>
              <a:rPr kumimoji="1" lang="en-US" altLang="ko-Kore-KR" sz="1400" dirty="0">
                <a:solidFill>
                  <a:srgbClr val="002060"/>
                </a:solidFill>
              </a:rPr>
              <a:t>URI</a:t>
            </a:r>
            <a:r>
              <a:rPr kumimoji="1" lang="ko-KR" altLang="en-US" sz="1400" dirty="0">
                <a:solidFill>
                  <a:srgbClr val="002060"/>
                </a:solidFill>
              </a:rPr>
              <a:t>는 </a:t>
            </a:r>
            <a:r>
              <a:rPr kumimoji="1" lang="en-US" altLang="ko-KR" sz="1400" dirty="0">
                <a:solidFill>
                  <a:srgbClr val="002060"/>
                </a:solidFill>
              </a:rPr>
              <a:t>URL</a:t>
            </a:r>
            <a:r>
              <a:rPr kumimoji="1" lang="ko-KR" altLang="en-US" sz="1400" dirty="0">
                <a:solidFill>
                  <a:srgbClr val="002060"/>
                </a:solidFill>
              </a:rPr>
              <a:t>이다</a:t>
            </a:r>
            <a:r>
              <a:rPr kumimoji="1" lang="en-US" altLang="ko-KR" sz="1400" dirty="0">
                <a:solidFill>
                  <a:srgbClr val="002060"/>
                </a:solidFill>
              </a:rPr>
              <a:t>.</a:t>
            </a:r>
            <a:endParaRPr kumimoji="1" lang="en-US" altLang="ko-Kore-KR" sz="1400" dirty="0">
              <a:solidFill>
                <a:srgbClr val="002060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F72688E6-6495-7B47-8B4A-7B931C49A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848131"/>
              </p:ext>
            </p:extLst>
          </p:nvPr>
        </p:nvGraphicFramePr>
        <p:xfrm>
          <a:off x="5749158" y="3055887"/>
          <a:ext cx="5402528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1264">
                  <a:extLst>
                    <a:ext uri="{9D8B030D-6E8A-4147-A177-3AD203B41FA5}">
                      <a16:colId xmlns:a16="http://schemas.microsoft.com/office/drawing/2014/main" val="3679467280"/>
                    </a:ext>
                  </a:extLst>
                </a:gridCol>
                <a:gridCol w="2701264">
                  <a:extLst>
                    <a:ext uri="{9D8B030D-6E8A-4147-A177-3AD203B41FA5}">
                      <a16:colId xmlns:a16="http://schemas.microsoft.com/office/drawing/2014/main" val="2255380121"/>
                    </a:ext>
                  </a:extLst>
                </a:gridCol>
              </a:tblGrid>
              <a:tr h="247072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URL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618866"/>
                  </a:ext>
                </a:extLst>
              </a:tr>
              <a:tr h="247072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http://</a:t>
                      </a:r>
                      <a:r>
                        <a:rPr lang="en-US" altLang="ko-Kore-KR" sz="1200" dirty="0" err="1"/>
                        <a:t>www.orilly.com</a:t>
                      </a:r>
                      <a:r>
                        <a:rPr lang="en-US" altLang="ko-Kore-KR" sz="1200" dirty="0"/>
                        <a:t>/</a:t>
                      </a:r>
                      <a:r>
                        <a:rPr lang="en-US" altLang="ko-Kore-KR" sz="1200" dirty="0" err="1"/>
                        <a:t>index.html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오라일리</a:t>
                      </a:r>
                      <a:r>
                        <a:rPr lang="ko-KR" altLang="en-US" sz="1200" dirty="0"/>
                        <a:t> 출판사의 홈페이지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54049"/>
                  </a:ext>
                </a:extLst>
              </a:tr>
              <a:tr h="247072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http://</a:t>
                      </a:r>
                      <a:r>
                        <a:rPr lang="en-US" altLang="ko-Kore-KR" sz="1200" dirty="0" err="1"/>
                        <a:t>www.yahoo.com</a:t>
                      </a:r>
                      <a:r>
                        <a:rPr lang="en-US" altLang="ko-Kore-KR" sz="1200" dirty="0"/>
                        <a:t>/images/</a:t>
                      </a:r>
                      <a:r>
                        <a:rPr lang="en-US" altLang="ko-Kore-KR" sz="1200" dirty="0" err="1"/>
                        <a:t>logo.gif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야후</a:t>
                      </a:r>
                      <a:r>
                        <a:rPr lang="ko-KR" altLang="en-US" sz="1200" dirty="0"/>
                        <a:t> 웹사이트 로고의 </a:t>
                      </a:r>
                      <a:r>
                        <a:rPr lang="en-US" altLang="ko-KR" sz="1200" dirty="0"/>
                        <a:t>URL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040593"/>
                  </a:ext>
                </a:extLst>
              </a:tr>
              <a:tr h="247072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http://</a:t>
                      </a:r>
                      <a:r>
                        <a:rPr lang="en-US" altLang="ko-Kore-KR" sz="1200" dirty="0" err="1"/>
                        <a:t>www.joes-hardware.com</a:t>
                      </a:r>
                      <a:r>
                        <a:rPr lang="en-US" altLang="ko-Kore-KR" sz="1200" dirty="0"/>
                        <a:t>/</a:t>
                      </a:r>
                      <a:r>
                        <a:rPr lang="en-US" altLang="ko-Kore-KR" sz="1200" dirty="0" err="1"/>
                        <a:t>inventory-check.cgi?item</a:t>
                      </a:r>
                      <a:r>
                        <a:rPr lang="en-US" altLang="ko-Kore-KR" sz="1200" dirty="0"/>
                        <a:t>=12731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물품 </a:t>
                      </a:r>
                      <a:r>
                        <a:rPr lang="en-US" altLang="ko-KR" sz="1200" dirty="0"/>
                        <a:t>#12731</a:t>
                      </a:r>
                      <a:r>
                        <a:rPr lang="ko-KR" altLang="en-US" sz="1200" dirty="0"/>
                        <a:t>의 재고가 있는지 확인하는 프로그램에 대한 </a:t>
                      </a:r>
                      <a:r>
                        <a:rPr lang="en-US" altLang="ko-KR" sz="1200" dirty="0"/>
                        <a:t>URL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127173"/>
                  </a:ext>
                </a:extLst>
              </a:tr>
              <a:tr h="247072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ftp://joe:tools4u@ftp.joes-hardware.com/locking-</a:t>
                      </a:r>
                      <a:r>
                        <a:rPr lang="en-US" altLang="ko-Kore-KR" sz="1200" dirty="0" err="1"/>
                        <a:t>pliers.gif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비밀번호로 보호되는 </a:t>
                      </a:r>
                      <a:r>
                        <a:rPr lang="en-US" altLang="ko-KR" sz="1200" dirty="0"/>
                        <a:t>FTP</a:t>
                      </a:r>
                      <a:r>
                        <a:rPr lang="ko-KR" altLang="en-US" sz="1200" dirty="0" err="1"/>
                        <a:t>를</a:t>
                      </a:r>
                      <a:r>
                        <a:rPr lang="ko-KR" altLang="en-US" sz="1200" dirty="0"/>
                        <a:t> 통해 </a:t>
                      </a:r>
                      <a:r>
                        <a:rPr lang="en-US" altLang="ko-KR" sz="1200" dirty="0"/>
                        <a:t>locking-</a:t>
                      </a:r>
                      <a:r>
                        <a:rPr lang="en-US" altLang="ko-KR" sz="1200" dirty="0" err="1"/>
                        <a:t>pliers.gif</a:t>
                      </a:r>
                      <a:r>
                        <a:rPr lang="ko-KR" altLang="en-US" sz="1200" dirty="0"/>
                        <a:t> 이미지 파일에 접근하는 </a:t>
                      </a:r>
                      <a:r>
                        <a:rPr lang="en-US" altLang="ko-KR" sz="1200" dirty="0"/>
                        <a:t>URL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427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67456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100~199: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정보성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서버와 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100 Continue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서버가 </a:t>
            </a:r>
            <a:r>
              <a:rPr kumimoji="1" lang="en-US" altLang="ko-KR" sz="1400" dirty="0">
                <a:solidFill>
                  <a:schemeClr val="tx2"/>
                </a:solidFill>
              </a:rPr>
              <a:t>Expect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헤더가 포함된 요청을 받는다면 </a:t>
            </a:r>
            <a:r>
              <a:rPr kumimoji="1" lang="en-US" altLang="ko-KR" sz="1400" dirty="0">
                <a:solidFill>
                  <a:schemeClr val="tx2"/>
                </a:solidFill>
              </a:rPr>
              <a:t>100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 또는 에러 코드로 응답해야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100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응답을 받을 것을 예상하지 않은 클라이언트에게 </a:t>
            </a:r>
            <a:r>
              <a:rPr kumimoji="1" lang="en-US" altLang="ko-KR" sz="1400" dirty="0">
                <a:solidFill>
                  <a:schemeClr val="tx2"/>
                </a:solidFill>
              </a:rPr>
              <a:t>100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응답을 보내서는 안된다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서버가 </a:t>
            </a:r>
            <a:r>
              <a:rPr kumimoji="1" lang="en-US" altLang="ko-KR" sz="1400" dirty="0">
                <a:solidFill>
                  <a:schemeClr val="tx2"/>
                </a:solidFill>
              </a:rPr>
              <a:t>100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응답을 보낼 기회를 갖기 전에 본문의 일부 혹은 전체를 수신하였다면 </a:t>
            </a:r>
            <a:r>
              <a:rPr kumimoji="1" lang="en-US" altLang="ko-KR" sz="1400" dirty="0">
                <a:solidFill>
                  <a:schemeClr val="tx2"/>
                </a:solidFill>
              </a:rPr>
              <a:t>100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응답을 보낼 필요가 없다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다만 본문을 다 읽은 후 요청에 대한 최종 응답은 보내야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서버가 </a:t>
            </a:r>
            <a:r>
              <a:rPr kumimoji="1" lang="en-US" altLang="ko-KR" sz="1400" dirty="0">
                <a:solidFill>
                  <a:schemeClr val="tx2"/>
                </a:solidFill>
              </a:rPr>
              <a:t>100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응답을 받을 것을 의도한 요청을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받고난</a:t>
            </a:r>
            <a:r>
              <a:rPr kumimoji="1" lang="ko-KR" altLang="en-US" sz="1400" dirty="0">
                <a:solidFill>
                  <a:schemeClr val="tx2"/>
                </a:solidFill>
              </a:rPr>
              <a:t> 상태에서 본문을 읽기 전에 요청을 끝내기로 했다면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ko-KR" altLang="en-US" sz="1400" dirty="0">
                <a:solidFill>
                  <a:schemeClr val="tx2"/>
                </a:solidFill>
              </a:rPr>
              <a:t>에러 등의 이유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  <a:r>
              <a:rPr kumimoji="1" lang="ko-KR" altLang="en-US" sz="1400" dirty="0">
                <a:solidFill>
                  <a:schemeClr val="tx2"/>
                </a:solidFill>
              </a:rPr>
              <a:t> 서버는 그냥 응답을 보내고 연결을 닫아서는 안된다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33957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100~199: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정보성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 err="1">
                <a:solidFill>
                  <a:schemeClr val="tx2"/>
                </a:solidFill>
              </a:rPr>
              <a:t>프락시와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100 Continue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Expect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헤더가 포함된 요청을 받는다면 아래 몇가지 동작을 수행해야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다음 홉</a:t>
            </a:r>
            <a:r>
              <a:rPr kumimoji="1" lang="en-US" altLang="ko-KR" sz="1400" dirty="0">
                <a:solidFill>
                  <a:schemeClr val="tx2"/>
                </a:solidFill>
              </a:rPr>
              <a:t>(next-hop)</a:t>
            </a:r>
            <a:r>
              <a:rPr kumimoji="1" lang="ko-KR" altLang="en-US" sz="1400" dirty="0">
                <a:solidFill>
                  <a:schemeClr val="tx2"/>
                </a:solidFill>
              </a:rPr>
              <a:t> 서버가 </a:t>
            </a:r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을 따르거나 혹은 어떤 버전을 따르는지 모른다면 </a:t>
            </a:r>
            <a:r>
              <a:rPr kumimoji="1" lang="en-US" altLang="ko-KR" sz="1400" dirty="0">
                <a:solidFill>
                  <a:schemeClr val="tx2"/>
                </a:solidFill>
              </a:rPr>
              <a:t>Expect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헤더를 포함하여 요청을 다음으로 전달한다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다음 홉의 서버가 </a:t>
            </a:r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보다 이전 버전이라면 </a:t>
            </a:r>
            <a:r>
              <a:rPr kumimoji="1" lang="en-US" altLang="ko-KR" sz="1400" dirty="0">
                <a:solidFill>
                  <a:schemeClr val="tx2"/>
                </a:solidFill>
              </a:rPr>
              <a:t>417 Expectation Failed</a:t>
            </a:r>
            <a:r>
              <a:rPr kumimoji="1" lang="ko-KR" altLang="en-US" sz="1400" dirty="0">
                <a:solidFill>
                  <a:schemeClr val="tx2"/>
                </a:solidFill>
              </a:rPr>
              <a:t> 에러로 응답해야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만약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HTTP/1.0</a:t>
            </a:r>
            <a:r>
              <a:rPr kumimoji="1" lang="ko-KR" altLang="en-US" sz="1400" dirty="0">
                <a:solidFill>
                  <a:schemeClr val="tx2"/>
                </a:solidFill>
              </a:rPr>
              <a:t>을 따르는 클라이언트를 대신하여 </a:t>
            </a:r>
            <a:r>
              <a:rPr kumimoji="1" lang="en-US" altLang="ko-KR" sz="1400" dirty="0">
                <a:solidFill>
                  <a:schemeClr val="tx2"/>
                </a:solidFill>
              </a:rPr>
              <a:t>Expect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헤더를 요청에 포함시키기로 했다면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100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응답을 클라이언트에 전달해서는 안된다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sz="1400" dirty="0">
                <a:solidFill>
                  <a:schemeClr val="tx2"/>
                </a:solidFill>
              </a:rPr>
              <a:t> 다음 홉 서버들에 대한 상태 몇 가지와 그들이 지원하는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버전을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기억해둔다면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100-continue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에 대한 응답을 기대한 요청을 더 잘 다룰 수 있을 것이다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04480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200~299: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성공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성공에 대한 상태 코드로 각각 다른 종류의 요청에 대한 성공 코드가 별도로 존재한다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0ECF5E5-184A-5F4C-A187-EF7EC95EC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882073"/>
              </p:ext>
            </p:extLst>
          </p:nvPr>
        </p:nvGraphicFramePr>
        <p:xfrm>
          <a:off x="457201" y="2310248"/>
          <a:ext cx="11429996" cy="398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413">
                  <a:extLst>
                    <a:ext uri="{9D8B030D-6E8A-4147-A177-3AD203B41FA5}">
                      <a16:colId xmlns:a16="http://schemas.microsoft.com/office/drawing/2014/main" val="3090515877"/>
                    </a:ext>
                  </a:extLst>
                </a:gridCol>
                <a:gridCol w="1849820">
                  <a:extLst>
                    <a:ext uri="{9D8B030D-6E8A-4147-A177-3AD203B41FA5}">
                      <a16:colId xmlns:a16="http://schemas.microsoft.com/office/drawing/2014/main" val="3739511794"/>
                    </a:ext>
                  </a:extLst>
                </a:gridCol>
                <a:gridCol w="8397763">
                  <a:extLst>
                    <a:ext uri="{9D8B030D-6E8A-4147-A177-3AD203B41FA5}">
                      <a16:colId xmlns:a16="http://schemas.microsoft.com/office/drawing/2014/main" val="1302304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상태</a:t>
                      </a:r>
                      <a:r>
                        <a:rPr lang="ko-KR" altLang="en-US" sz="1400" dirty="0"/>
                        <a:t> 코드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사유</a:t>
                      </a:r>
                      <a:r>
                        <a:rPr lang="ko-KR" altLang="en-US" sz="1400" dirty="0"/>
                        <a:t> 구절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의미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707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2</a:t>
                      </a:r>
                      <a:r>
                        <a:rPr lang="en-US" altLang="ko-KR" sz="1400" dirty="0"/>
                        <a:t>00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OK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요청은 정상이고 </a:t>
                      </a:r>
                      <a:r>
                        <a:rPr lang="ko-KR" altLang="en-US" sz="1400" dirty="0" err="1"/>
                        <a:t>엔터티</a:t>
                      </a:r>
                      <a:r>
                        <a:rPr lang="ko-KR" altLang="en-US" sz="1400" dirty="0"/>
                        <a:t> 본문은 요청된 리소스를 포함하고 있다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342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2</a:t>
                      </a:r>
                      <a:r>
                        <a:rPr lang="en-US" altLang="ko-KR" sz="1400" dirty="0"/>
                        <a:t>01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Created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서버에</a:t>
                      </a:r>
                      <a:r>
                        <a:rPr lang="ko-KR" altLang="en-US" sz="1400" dirty="0"/>
                        <a:t> 개체를 생성하라는 요청</a:t>
                      </a:r>
                      <a:r>
                        <a:rPr lang="en-US" altLang="ko-KR" sz="1400" dirty="0"/>
                        <a:t>(PUT)</a:t>
                      </a:r>
                      <a:r>
                        <a:rPr lang="ko-KR" altLang="en-US" sz="1400" dirty="0"/>
                        <a:t>을 위한 것으로 응답은 생성된 리소스에 대한 최대한 구체적인 참조가 담긴 </a:t>
                      </a:r>
                      <a:r>
                        <a:rPr lang="en-US" altLang="ko-KR" sz="1400" dirty="0"/>
                        <a:t>Location</a:t>
                      </a:r>
                      <a:r>
                        <a:rPr lang="ko-KR" altLang="en-US" sz="1400" dirty="0"/>
                        <a:t> 헤더와 함께 그 리소스를 참조할 수 있는 여러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을 본문에 포함해야 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r>
                        <a:rPr lang="ko-KR" altLang="en-US" sz="1400" dirty="0"/>
                        <a:t>서버는 상태 코드를 보내기 전에 반드시 개체를 생성해야 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292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2</a:t>
                      </a:r>
                      <a:r>
                        <a:rPr lang="en-US" altLang="ko-KR" sz="1400" dirty="0"/>
                        <a:t>02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Accepted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요청은</a:t>
                      </a:r>
                      <a:r>
                        <a:rPr lang="ko-KR" altLang="en-US" sz="1400" dirty="0"/>
                        <a:t> 받아들여졌으나 아직 서버가 아무런 동작을 하지 않음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서버가 요청을 처리를 </a:t>
                      </a:r>
                      <a:r>
                        <a:rPr lang="ko-KR" altLang="en-US" sz="1400" dirty="0" err="1"/>
                        <a:t>완료할지에</a:t>
                      </a:r>
                      <a:r>
                        <a:rPr lang="ko-KR" altLang="en-US" sz="1400" dirty="0"/>
                        <a:t> 대한 보장이 없다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단지 요청이 받아들이기에 적합하다는 의미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서버는 본문에 요청에 대한 상태와 가급적이면 요청이 언제 처리될 것인지에 대한 추정 혹은 그에 대한 정보를 어디서 얻을 수 있는지를 포함해야 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26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2</a:t>
                      </a:r>
                      <a:r>
                        <a:rPr lang="en-US" altLang="ko-KR" sz="1400" dirty="0"/>
                        <a:t>03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Non-Authoritative Information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엔터티</a:t>
                      </a:r>
                      <a:r>
                        <a:rPr lang="ko-KR" altLang="en-US" sz="1400" dirty="0"/>
                        <a:t> 헤더에 들어있는 정보가 원래 서버가 아닌 리소스의 사본에서 왔다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중개자가 리소스의 사본을 갖고 있었지만 리소스에 대한 메타 정보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헤더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 err="1"/>
                        <a:t>를</a:t>
                      </a:r>
                      <a:r>
                        <a:rPr lang="ko-KR" altLang="en-US" sz="1400" dirty="0"/>
                        <a:t> 검증 못하거나 안 한 경우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필수적인 응답은 아니다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928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2</a:t>
                      </a:r>
                      <a:r>
                        <a:rPr lang="en-US" altLang="ko-KR" sz="1400" dirty="0"/>
                        <a:t>04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No Content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응답</a:t>
                      </a:r>
                      <a:r>
                        <a:rPr lang="ko-KR" altLang="en-US" sz="1400" dirty="0"/>
                        <a:t> 메시지는 헤더와 </a:t>
                      </a:r>
                      <a:r>
                        <a:rPr lang="ko-KR" altLang="en-US" sz="1400" dirty="0" err="1"/>
                        <a:t>상태줄을</a:t>
                      </a:r>
                      <a:r>
                        <a:rPr lang="ko-KR" altLang="en-US" sz="1400" dirty="0"/>
                        <a:t> 포함하지만 본문은 포함하지 않는다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주로 새로 고침에 사용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29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2</a:t>
                      </a:r>
                      <a:r>
                        <a:rPr lang="en-US" altLang="ko-KR" sz="1400" dirty="0"/>
                        <a:t>05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Reset Content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현재</a:t>
                      </a:r>
                      <a:r>
                        <a:rPr lang="ko-KR" altLang="en-US" sz="1400" dirty="0"/>
                        <a:t> 페이지의 </a:t>
                      </a:r>
                      <a:r>
                        <a:rPr lang="en-US" altLang="ko-KR" sz="1400" dirty="0"/>
                        <a:t>HTML</a:t>
                      </a:r>
                      <a:r>
                        <a:rPr lang="ko-KR" altLang="en-US" sz="1400" dirty="0"/>
                        <a:t> 입력 폼을 모두 비우라는 의미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258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2</a:t>
                      </a:r>
                      <a:r>
                        <a:rPr lang="en-US" altLang="ko-KR" sz="1400" dirty="0"/>
                        <a:t>06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Partial Content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부분</a:t>
                      </a:r>
                      <a:r>
                        <a:rPr lang="ko-KR" altLang="en-US" sz="1400" dirty="0"/>
                        <a:t> 또는 범위 요청이 성공했음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응답에 </a:t>
                      </a:r>
                      <a:r>
                        <a:rPr lang="en-US" altLang="ko-KR" sz="1400" dirty="0"/>
                        <a:t>Content-Range</a:t>
                      </a:r>
                      <a:r>
                        <a:rPr lang="ko-KR" altLang="en-US" sz="1400" dirty="0"/>
                        <a:t> 헤더와 </a:t>
                      </a:r>
                      <a:r>
                        <a:rPr lang="en-US" altLang="ko-KR" sz="1400" dirty="0" err="1"/>
                        <a:t>Etag</a:t>
                      </a:r>
                      <a:r>
                        <a:rPr lang="ko-KR" altLang="en-US" sz="1400" dirty="0"/>
                        <a:t> 또는 </a:t>
                      </a:r>
                      <a:r>
                        <a:rPr lang="en-US" altLang="ko-KR" sz="1400" dirty="0"/>
                        <a:t>Content-Location</a:t>
                      </a:r>
                      <a:r>
                        <a:rPr lang="ko-KR" altLang="en-US" sz="1400" dirty="0"/>
                        <a:t> 중 하나도 반드시 포함해야 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02483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901856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EE60796-BC52-4154-A3A9-773DE8285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51324" y="1555703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Document 97">
            <a:extLst>
              <a:ext uri="{FF2B5EF4-FFF2-40B4-BE49-F238E27FC236}">
                <a16:creationId xmlns:a16="http://schemas.microsoft.com/office/drawing/2014/main" id="{BFEC1042-3FDC-47A3-BCD7-CA9D052F9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94907" y="1744296"/>
            <a:ext cx="6858000" cy="3369413"/>
          </a:xfrm>
          <a:prstGeom prst="flowChartDocumen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2348"/>
            <a:ext cx="615916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300~399: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>
                <a:solidFill>
                  <a:schemeClr val="tx2"/>
                </a:solidFill>
              </a:rPr>
              <a:t>리다이렉션</a:t>
            </a:r>
            <a:r>
              <a:rPr kumimoji="1" lang="ko-KR" altLang="en-US" dirty="0">
                <a:solidFill>
                  <a:schemeClr val="tx2"/>
                </a:solidFill>
              </a:rPr>
              <a:t>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64832"/>
            <a:ext cx="6159160" cy="2980124"/>
          </a:xfrm>
        </p:spPr>
        <p:txBody>
          <a:bodyPr>
            <a:normAutofit/>
          </a:bodyPr>
          <a:lstStyle/>
          <a:p>
            <a:pPr lvl="1">
              <a:lnSpc>
                <a:spcPct val="104000"/>
              </a:lnSpc>
            </a:pPr>
            <a:r>
              <a:rPr kumimoji="1" lang="ko-KR" altLang="en-US" sz="1100">
                <a:solidFill>
                  <a:schemeClr val="tx2"/>
                </a:solidFill>
              </a:rPr>
              <a:t>클라이언트가 요청한 리소스에 대해 다른 위치를 안내해주거나 그 리소스 대신 다른 대안 응답을 제공한다</a:t>
            </a:r>
            <a:r>
              <a:rPr kumimoji="1" lang="en-US" altLang="ko-KR" sz="1100">
                <a:solidFill>
                  <a:schemeClr val="tx2"/>
                </a:solidFill>
              </a:rPr>
              <a:t>.</a:t>
            </a:r>
          </a:p>
          <a:p>
            <a:pPr lvl="1">
              <a:lnSpc>
                <a:spcPct val="104000"/>
              </a:lnSpc>
            </a:pPr>
            <a:endParaRPr kumimoji="1" lang="en-US" altLang="ko-KR" sz="11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r>
              <a:rPr kumimoji="1" lang="ko-KR" altLang="en-US" sz="1100">
                <a:solidFill>
                  <a:schemeClr val="tx2"/>
                </a:solidFill>
              </a:rPr>
              <a:t>리소스가 옮겨졌으면 리소스가 옮겨졌으며</a:t>
            </a:r>
            <a:r>
              <a:rPr kumimoji="1" lang="en-US" altLang="ko-KR" sz="1100">
                <a:solidFill>
                  <a:schemeClr val="tx2"/>
                </a:solidFill>
              </a:rPr>
              <a:t>,</a:t>
            </a:r>
            <a:r>
              <a:rPr kumimoji="1" lang="ko-KR" altLang="en-US" sz="1100">
                <a:solidFill>
                  <a:schemeClr val="tx2"/>
                </a:solidFill>
              </a:rPr>
              <a:t> 어디서 찾을 수 있는지 알려준다</a:t>
            </a:r>
            <a:r>
              <a:rPr kumimoji="1" lang="en-US" altLang="ko-KR" sz="1100">
                <a:solidFill>
                  <a:schemeClr val="tx2"/>
                </a:solidFill>
              </a:rPr>
              <a:t>.</a:t>
            </a:r>
          </a:p>
          <a:p>
            <a:pPr lvl="1">
              <a:lnSpc>
                <a:spcPct val="104000"/>
              </a:lnSpc>
            </a:pPr>
            <a:endParaRPr kumimoji="1" lang="en-US" altLang="ko-KR" sz="11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r>
              <a:rPr kumimoji="1" lang="ko-KR" altLang="en-US" sz="1100">
                <a:solidFill>
                  <a:schemeClr val="tx2"/>
                </a:solidFill>
              </a:rPr>
              <a:t>리소스의 새 위치에 대한 정보는 </a:t>
            </a:r>
            <a:r>
              <a:rPr kumimoji="1" lang="en-US" altLang="ko-KR" sz="1100">
                <a:solidFill>
                  <a:schemeClr val="tx2"/>
                </a:solidFill>
              </a:rPr>
              <a:t>Location </a:t>
            </a:r>
            <a:r>
              <a:rPr kumimoji="1" lang="ko-KR" altLang="en-US" sz="1100">
                <a:solidFill>
                  <a:schemeClr val="tx2"/>
                </a:solidFill>
              </a:rPr>
              <a:t>헤더를 통해 보내며 이 헤더는 선택적이다</a:t>
            </a:r>
            <a:r>
              <a:rPr kumimoji="1" lang="en-US" altLang="ko-KR" sz="1100">
                <a:solidFill>
                  <a:schemeClr val="tx2"/>
                </a:solidFill>
              </a:rPr>
              <a:t>.</a:t>
            </a:r>
          </a:p>
          <a:p>
            <a:pPr lvl="1">
              <a:lnSpc>
                <a:spcPct val="104000"/>
              </a:lnSpc>
            </a:pPr>
            <a:endParaRPr kumimoji="1" lang="en-US" altLang="ko-KR" sz="11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r>
              <a:rPr kumimoji="1" lang="ko-KR" altLang="en-US" sz="1100">
                <a:solidFill>
                  <a:schemeClr val="tx2"/>
                </a:solidFill>
              </a:rPr>
              <a:t>몇몇 코드는 리소스에 대한 애플리케이션의 로컬 복사본이 원래 서버와 비교했을 때 유효한지 확인하기 위해 사용된다</a:t>
            </a:r>
            <a:r>
              <a:rPr kumimoji="1" lang="en-US" altLang="ko-KR" sz="1100">
                <a:solidFill>
                  <a:schemeClr val="tx2"/>
                </a:solidFill>
              </a:rPr>
              <a:t>.</a:t>
            </a:r>
          </a:p>
          <a:p>
            <a:pPr lvl="1">
              <a:lnSpc>
                <a:spcPct val="104000"/>
              </a:lnSpc>
            </a:pPr>
            <a:endParaRPr kumimoji="1" lang="en-US" altLang="ko-KR" sz="11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r>
              <a:rPr kumimoji="1" lang="en-US" altLang="ko-KR" sz="1100">
                <a:solidFill>
                  <a:schemeClr val="tx2"/>
                </a:solidFill>
              </a:rPr>
              <a:t>HEAD</a:t>
            </a:r>
            <a:r>
              <a:rPr kumimoji="1" lang="ko-KR" altLang="en-US" sz="1100">
                <a:solidFill>
                  <a:schemeClr val="tx2"/>
                </a:solidFill>
              </a:rPr>
              <a:t>가 아닌 요청에 대해 리다이렉션 상태 코드를 포함한 응답을 할 때 리다이렉트 될 </a:t>
            </a:r>
            <a:r>
              <a:rPr kumimoji="1" lang="en-US" altLang="ko-KR" sz="1100">
                <a:solidFill>
                  <a:schemeClr val="tx2"/>
                </a:solidFill>
              </a:rPr>
              <a:t>URL</a:t>
            </a:r>
            <a:r>
              <a:rPr kumimoji="1" lang="ko-KR" altLang="en-US" sz="1100">
                <a:solidFill>
                  <a:schemeClr val="tx2"/>
                </a:solidFill>
              </a:rPr>
              <a:t>에 대한 링크와 설명을 포함시키는 것이 좋다</a:t>
            </a:r>
            <a:r>
              <a:rPr kumimoji="1" lang="en-US" altLang="ko-KR" sz="110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3E6901-BC5E-994C-91A5-66178B74D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514" y="722901"/>
            <a:ext cx="5009616" cy="552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71510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EE60796-BC52-4154-A3A9-773DE8285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81743148-CD08-47B2-BAA4-1406F152B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9892" y="-271110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ight Triangle 97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7930" y="1422741"/>
            <a:ext cx="568289" cy="568289"/>
          </a:xfrm>
          <a:prstGeom prst="rtTriangle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lowchart: Document 99">
            <a:extLst>
              <a:ext uri="{FF2B5EF4-FFF2-40B4-BE49-F238E27FC236}">
                <a16:creationId xmlns:a16="http://schemas.microsoft.com/office/drawing/2014/main" id="{BFEC1042-3FDC-47A3-BCD7-CA9D052F9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209208" y="1858597"/>
            <a:ext cx="6858000" cy="3140811"/>
          </a:xfrm>
          <a:prstGeom prst="flowChartDocumen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2348"/>
            <a:ext cx="615916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300~399: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>
                <a:solidFill>
                  <a:schemeClr val="tx2"/>
                </a:solidFill>
              </a:rPr>
              <a:t>리다이렉션</a:t>
            </a:r>
            <a:r>
              <a:rPr kumimoji="1" lang="ko-KR" altLang="en-US" dirty="0">
                <a:solidFill>
                  <a:schemeClr val="tx2"/>
                </a:solidFill>
              </a:rPr>
              <a:t>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64832"/>
            <a:ext cx="6159160" cy="3009494"/>
          </a:xfrm>
        </p:spPr>
        <p:txBody>
          <a:bodyPr>
            <a:normAutofit/>
          </a:bodyPr>
          <a:lstStyle/>
          <a:p>
            <a:pPr lvl="1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클라이언트가 요청한 리소스에 대해 다른 위치를 안내해주거나 그 리소스 대신 다른 대안 응답을 제공한다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리소스가 옮겨졌으면 리소스가 옮겨졌으며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어디서 찾을 수 있는지 알려준다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리소스의 새 위치에 대한 정보는 </a:t>
            </a:r>
            <a:r>
              <a:rPr kumimoji="1" lang="en-US" altLang="ko-KR" sz="1400" dirty="0">
                <a:solidFill>
                  <a:schemeClr val="tx2"/>
                </a:solidFill>
              </a:rPr>
              <a:t>Location </a:t>
            </a:r>
            <a:r>
              <a:rPr kumimoji="1" lang="ko-KR" altLang="en-US" sz="1400" dirty="0">
                <a:solidFill>
                  <a:schemeClr val="tx2"/>
                </a:solidFill>
              </a:rPr>
              <a:t>헤더를 통해 보내며 이 헤더는 선택적이다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몇몇 코드는 리소스에 대한 애플리케이션의 로컬 복사본이 원래 서버와 비교했을 때 유효한지 확인하기 위해 사용된다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r>
              <a:rPr kumimoji="1" lang="en-US" altLang="ko-KR" sz="1400" dirty="0">
                <a:solidFill>
                  <a:schemeClr val="tx2"/>
                </a:solidFill>
              </a:rPr>
              <a:t>HEAD</a:t>
            </a:r>
            <a:r>
              <a:rPr kumimoji="1" lang="ko-KR" altLang="en-US" sz="1400" dirty="0">
                <a:solidFill>
                  <a:schemeClr val="tx2"/>
                </a:solidFill>
              </a:rPr>
              <a:t>가 아닌 요청에 대해 </a:t>
            </a:r>
            <a:r>
              <a:rPr kumimoji="1" lang="ko-KR" altLang="en-US" sz="1400">
                <a:solidFill>
                  <a:schemeClr val="tx2"/>
                </a:solidFill>
              </a:rPr>
              <a:t>리다이렉션</a:t>
            </a:r>
            <a:r>
              <a:rPr kumimoji="1" lang="ko-KR" altLang="en-US" sz="1400" dirty="0">
                <a:solidFill>
                  <a:schemeClr val="tx2"/>
                </a:solidFill>
              </a:rPr>
              <a:t> 상태 코드를 포함한 응답을 할 때 </a:t>
            </a:r>
            <a:r>
              <a:rPr kumimoji="1" lang="ko-KR" altLang="en-US" sz="1400">
                <a:solidFill>
                  <a:schemeClr val="tx2"/>
                </a:solidFill>
              </a:rPr>
              <a:t>리다이렉트</a:t>
            </a:r>
            <a:r>
              <a:rPr kumimoji="1" lang="ko-KR" altLang="en-US" sz="1400" dirty="0">
                <a:solidFill>
                  <a:schemeClr val="tx2"/>
                </a:solidFill>
              </a:rPr>
              <a:t> 될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에 대한 링크와 설명을 포함시키는 것이 좋다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3E6901-BC5E-994C-91A5-66178B74D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284" y="721081"/>
            <a:ext cx="2438076" cy="26865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335527-08C8-4C4E-A99F-5426B13E9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233" y="3561815"/>
            <a:ext cx="3010179" cy="268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970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EE60796-BC52-4154-A3A9-773DE8285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81743148-CD08-47B2-BAA4-1406F152B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9892" y="-271110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ight Triangle 97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7930" y="1422741"/>
            <a:ext cx="568289" cy="568289"/>
          </a:xfrm>
          <a:prstGeom prst="rtTriangle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lowchart: Document 99">
            <a:extLst>
              <a:ext uri="{FF2B5EF4-FFF2-40B4-BE49-F238E27FC236}">
                <a16:creationId xmlns:a16="http://schemas.microsoft.com/office/drawing/2014/main" id="{BFEC1042-3FDC-47A3-BCD7-CA9D052F9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209208" y="1858597"/>
            <a:ext cx="6858000" cy="3140811"/>
          </a:xfrm>
          <a:prstGeom prst="flowChartDocumen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2348"/>
            <a:ext cx="615916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300~399: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 err="1">
                <a:solidFill>
                  <a:schemeClr val="tx2"/>
                </a:solidFill>
              </a:rPr>
              <a:t>리다이렉션</a:t>
            </a:r>
            <a:r>
              <a:rPr kumimoji="1" lang="ko-KR" altLang="en-US" dirty="0">
                <a:solidFill>
                  <a:schemeClr val="tx2"/>
                </a:solidFill>
              </a:rPr>
              <a:t>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51E03510-E9C8-5D40-9BF9-D4AC34BA62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128703"/>
              </p:ext>
            </p:extLst>
          </p:nvPr>
        </p:nvGraphicFramePr>
        <p:xfrm>
          <a:off x="270586" y="2874601"/>
          <a:ext cx="11712273" cy="348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9635">
                  <a:extLst>
                    <a:ext uri="{9D8B030D-6E8A-4147-A177-3AD203B41FA5}">
                      <a16:colId xmlns:a16="http://schemas.microsoft.com/office/drawing/2014/main" val="473742882"/>
                    </a:ext>
                  </a:extLst>
                </a:gridCol>
                <a:gridCol w="1944413">
                  <a:extLst>
                    <a:ext uri="{9D8B030D-6E8A-4147-A177-3AD203B41FA5}">
                      <a16:colId xmlns:a16="http://schemas.microsoft.com/office/drawing/2014/main" val="3050425758"/>
                    </a:ext>
                  </a:extLst>
                </a:gridCol>
                <a:gridCol w="8798225">
                  <a:extLst>
                    <a:ext uri="{9D8B030D-6E8A-4147-A177-3AD203B41FA5}">
                      <a16:colId xmlns:a16="http://schemas.microsoft.com/office/drawing/2014/main" val="624528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상태</a:t>
                      </a:r>
                      <a:r>
                        <a:rPr lang="ko-KR" altLang="en-US" sz="1400" dirty="0"/>
                        <a:t> 코드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사유</a:t>
                      </a:r>
                      <a:r>
                        <a:rPr lang="ko-KR" altLang="en-US" sz="1400" dirty="0"/>
                        <a:t> 구절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의미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500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3</a:t>
                      </a:r>
                      <a:r>
                        <a:rPr lang="en-US" altLang="ko-KR" sz="1400" dirty="0"/>
                        <a:t>00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Multiple Choose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클라이언트가</a:t>
                      </a:r>
                      <a:r>
                        <a:rPr lang="ko-KR" altLang="en-US" sz="1400" dirty="0"/>
                        <a:t> 동시에 여러 리소스를 가리키는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을 요청한 경우 리소스의 목록과 함께 반환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329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3</a:t>
                      </a:r>
                      <a:r>
                        <a:rPr lang="en-US" altLang="ko-KR" sz="1400" dirty="0"/>
                        <a:t>01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Moved Permanently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요청한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이 옮겨졌을 때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응답에는 </a:t>
                      </a:r>
                      <a:r>
                        <a:rPr lang="en-US" altLang="ko-KR" sz="1400" dirty="0"/>
                        <a:t>Location </a:t>
                      </a:r>
                      <a:r>
                        <a:rPr lang="ko-KR" altLang="en-US" sz="1400" dirty="0"/>
                        <a:t>헤더에 현재 리소스의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을 포함해야 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478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3</a:t>
                      </a:r>
                      <a:r>
                        <a:rPr lang="en-US" altLang="ko-KR" sz="1400" dirty="0"/>
                        <a:t>02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Found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301</a:t>
                      </a:r>
                      <a:r>
                        <a:rPr lang="ko-KR" altLang="en-US" sz="1400" dirty="0"/>
                        <a:t> 코드와 같으나 </a:t>
                      </a:r>
                      <a:r>
                        <a:rPr lang="en-US" altLang="ko-KR" sz="1400" dirty="0"/>
                        <a:t>Location </a:t>
                      </a:r>
                      <a:r>
                        <a:rPr lang="ko-KR" altLang="en-US" sz="1400" dirty="0"/>
                        <a:t>헤더 정보는 임시로 사용해야 한다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이후 요청에서는 원래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을 사용해야 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477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3</a:t>
                      </a:r>
                      <a:r>
                        <a:rPr lang="en-US" altLang="ko-KR" sz="1400" dirty="0"/>
                        <a:t>03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See Other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클라이언트에게</a:t>
                      </a:r>
                      <a:r>
                        <a:rPr lang="ko-KR" altLang="en-US" sz="1400" dirty="0"/>
                        <a:t> 리소스를 다른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에서 가져와야 함을 알려 줌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다른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은 </a:t>
                      </a:r>
                      <a:r>
                        <a:rPr lang="en-US" altLang="ko-KR" sz="1400" dirty="0"/>
                        <a:t>Location</a:t>
                      </a:r>
                      <a:r>
                        <a:rPr lang="ko-KR" altLang="en-US" sz="1400" dirty="0"/>
                        <a:t> 헤더에 포함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63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3</a:t>
                      </a:r>
                      <a:r>
                        <a:rPr lang="en-US" altLang="ko-KR" sz="1400" dirty="0"/>
                        <a:t>04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Not Modified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클라이언트에서</a:t>
                      </a:r>
                      <a:r>
                        <a:rPr lang="ko-KR" altLang="en-US" sz="1400" dirty="0"/>
                        <a:t> 조건부 요청이 온 경우 그 리소스가 최근에 수정된 적이 없음을 알려 줌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본문을 가져서는 안된다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414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3</a:t>
                      </a:r>
                      <a:r>
                        <a:rPr lang="en-US" altLang="ko-KR" sz="1400" dirty="0"/>
                        <a:t>05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Use Proxy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반드시 </a:t>
                      </a:r>
                      <a:r>
                        <a:rPr lang="ko-KR" altLang="en-US" sz="1400" dirty="0" err="1"/>
                        <a:t>프락시를</a:t>
                      </a:r>
                      <a:r>
                        <a:rPr lang="ko-KR" altLang="en-US" sz="1400" dirty="0"/>
                        <a:t> 통해 리소스에 접근해야 함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프락시의</a:t>
                      </a:r>
                      <a:r>
                        <a:rPr lang="ko-KR" altLang="en-US" sz="1400" dirty="0"/>
                        <a:t> 위치는 </a:t>
                      </a:r>
                      <a:r>
                        <a:rPr lang="en-US" altLang="ko-KR" sz="1400" dirty="0"/>
                        <a:t>Location </a:t>
                      </a:r>
                      <a:r>
                        <a:rPr lang="ko-KR" altLang="en-US" sz="1400" dirty="0"/>
                        <a:t>헤더에 포함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908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06</a:t>
                      </a:r>
                      <a:endParaRPr lang="ko-Kore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사용되지 않음</a:t>
                      </a:r>
                      <a:endParaRPr lang="ko-Kore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현재</a:t>
                      </a:r>
                      <a:r>
                        <a:rPr lang="ko-KR" altLang="en-US" sz="1400" dirty="0"/>
                        <a:t> 사용되지 않음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09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3</a:t>
                      </a:r>
                      <a:r>
                        <a:rPr lang="en-US" altLang="ko-KR" sz="1400" dirty="0"/>
                        <a:t>07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Temporary Redirect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의미는 </a:t>
                      </a:r>
                      <a:r>
                        <a:rPr lang="en-US" altLang="ko-Kore-KR" sz="1400" dirty="0"/>
                        <a:t>3</a:t>
                      </a:r>
                      <a:r>
                        <a:rPr lang="en-US" altLang="ko-KR" sz="1400" dirty="0"/>
                        <a:t>01</a:t>
                      </a:r>
                      <a:r>
                        <a:rPr lang="ko-KR" altLang="en-US" sz="1400" dirty="0"/>
                        <a:t> 코드와 비슷하고 클라이언트 동작은 </a:t>
                      </a:r>
                      <a:r>
                        <a:rPr lang="en-US" altLang="ko-KR" sz="1400" dirty="0"/>
                        <a:t>302</a:t>
                      </a:r>
                      <a:r>
                        <a:rPr lang="ko-KR" altLang="en-US" sz="1400" dirty="0"/>
                        <a:t>와 동일  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123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10438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400~499: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클라이언트 에러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클라이언트가 서버가 다룰 수 없는 요청을 보냄으로써 발생하는 에러에 대한 코드들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대부분은 브라우저에 의해 처리되나 </a:t>
            </a:r>
            <a:r>
              <a:rPr kumimoji="1" lang="en-US" altLang="ko-KR" sz="1400" dirty="0">
                <a:solidFill>
                  <a:schemeClr val="tx2"/>
                </a:solidFill>
              </a:rPr>
              <a:t>404</a:t>
            </a:r>
            <a:r>
              <a:rPr kumimoji="1" lang="ko-KR" altLang="en-US" sz="1400" dirty="0">
                <a:solidFill>
                  <a:schemeClr val="tx2"/>
                </a:solidFill>
              </a:rPr>
              <a:t> 등 몇몇은 사용자에게 그대로 전달된다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36077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400~499: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클라이언트 에러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804F738-BA15-414C-AA9D-742C09EB23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446972"/>
              </p:ext>
            </p:extLst>
          </p:nvPr>
        </p:nvGraphicFramePr>
        <p:xfrm>
          <a:off x="199697" y="3195824"/>
          <a:ext cx="1167088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441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1986455">
                  <a:extLst>
                    <a:ext uri="{9D8B030D-6E8A-4147-A177-3AD203B41FA5}">
                      <a16:colId xmlns:a16="http://schemas.microsoft.com/office/drawing/2014/main" val="979653594"/>
                    </a:ext>
                  </a:extLst>
                </a:gridCol>
                <a:gridCol w="8727990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상태</a:t>
                      </a:r>
                      <a:r>
                        <a:rPr lang="ko-KR" altLang="en-US" sz="1400" dirty="0"/>
                        <a:t> 코드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사유</a:t>
                      </a:r>
                      <a:r>
                        <a:rPr lang="ko-KR" altLang="en-US" sz="1400" dirty="0"/>
                        <a:t> 구절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의미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rgbClr val="0070C0"/>
                          </a:solidFill>
                        </a:rPr>
                        <a:t>00</a:t>
                      </a:r>
                      <a:endParaRPr lang="ko-Kore-KR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Bad Request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클라이언트가 잘못된 요청을 보냈음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4</a:t>
                      </a:r>
                      <a:r>
                        <a:rPr lang="en-US" altLang="ko-KR" sz="1400" dirty="0"/>
                        <a:t>01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Unauthorized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리소스를</a:t>
                      </a:r>
                      <a:r>
                        <a:rPr lang="ko-KR" altLang="en-US" sz="1400" dirty="0"/>
                        <a:t> 얻기 위해 인증이 필요함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rgbClr val="FF0000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02</a:t>
                      </a:r>
                      <a:endParaRPr lang="ko-Kore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rgbClr val="FF0000"/>
                          </a:solidFill>
                        </a:rPr>
                        <a:t>Payment Required</a:t>
                      </a:r>
                      <a:endParaRPr lang="ko-Kore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>
                          <a:solidFill>
                            <a:srgbClr val="FF0000"/>
                          </a:solidFill>
                        </a:rPr>
                        <a:t>현재는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 사용되지 않음</a:t>
                      </a:r>
                      <a:endParaRPr lang="ko-Kore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912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rgbClr val="0070C0"/>
                          </a:solidFill>
                        </a:rPr>
                        <a:t>03</a:t>
                      </a:r>
                      <a:endParaRPr lang="ko-Kore-KR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Forbidden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요청이</a:t>
                      </a:r>
                      <a:r>
                        <a:rPr lang="ko-KR" altLang="en-US" sz="1400" dirty="0"/>
                        <a:t> 서버에 의해 거부되었음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주로 접근 권한이 없는 리소스를 요청하는 경우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005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rgbClr val="0070C0"/>
                          </a:solidFill>
                        </a:rPr>
                        <a:t>04</a:t>
                      </a:r>
                      <a:endParaRPr lang="ko-Kore-KR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Not Found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요청한</a:t>
                      </a:r>
                      <a:r>
                        <a:rPr lang="ko-KR" altLang="en-US" sz="1400" dirty="0"/>
                        <a:t> 리소스를 찾을 수 없음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167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4</a:t>
                      </a:r>
                      <a:r>
                        <a:rPr lang="en-US" altLang="ko-KR" sz="1400" dirty="0"/>
                        <a:t>05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Method Not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ore-KR" sz="1400" dirty="0"/>
                        <a:t>Allowed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요청한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에 대해 지원하지 않는 메서드로 </a:t>
                      </a:r>
                      <a:r>
                        <a:rPr lang="ko-KR" altLang="en-US" sz="1400" dirty="0" err="1"/>
                        <a:t>요청받았을</a:t>
                      </a:r>
                      <a:r>
                        <a:rPr lang="ko-KR" altLang="en-US" sz="1400" dirty="0"/>
                        <a:t> 때 사용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878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4</a:t>
                      </a:r>
                      <a:r>
                        <a:rPr lang="en-US" altLang="ko-KR" sz="1400" dirty="0"/>
                        <a:t>06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Not Acceptable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주어진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에 대한 리소스 중 클라이언트가 받아들일 수 있는 것이 없는 경우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138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87788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400~499: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클라이언트 에러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804F738-BA15-414C-AA9D-742C09EB23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0382244"/>
              </p:ext>
            </p:extLst>
          </p:nvPr>
        </p:nvGraphicFramePr>
        <p:xfrm>
          <a:off x="199697" y="3195824"/>
          <a:ext cx="1167088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441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2648607">
                  <a:extLst>
                    <a:ext uri="{9D8B030D-6E8A-4147-A177-3AD203B41FA5}">
                      <a16:colId xmlns:a16="http://schemas.microsoft.com/office/drawing/2014/main" val="979653594"/>
                    </a:ext>
                  </a:extLst>
                </a:gridCol>
                <a:gridCol w="8065838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상태</a:t>
                      </a:r>
                      <a:r>
                        <a:rPr lang="ko-KR" altLang="en-US" sz="1400" dirty="0"/>
                        <a:t> 코드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사유</a:t>
                      </a:r>
                      <a:r>
                        <a:rPr lang="ko-KR" altLang="en-US" sz="1400" dirty="0"/>
                        <a:t> 구절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의미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07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Proxy Authentication Required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401</a:t>
                      </a:r>
                      <a:r>
                        <a:rPr lang="ko-KR" altLang="en-US" sz="1400" dirty="0"/>
                        <a:t>과 같으나 인증이 필요한 </a:t>
                      </a:r>
                      <a:r>
                        <a:rPr lang="ko-KR" altLang="en-US" sz="1400" dirty="0" err="1"/>
                        <a:t>프락시</a:t>
                      </a:r>
                      <a:r>
                        <a:rPr lang="ko-KR" altLang="en-US" sz="1400" dirty="0"/>
                        <a:t> 서버에 대해 사용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08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Request Timeout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클라이언트의 요청을 처리하는데 시간이 너무 많이 걸리는 경우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09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Conflict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요청이 리소스에 일으킬 수 있는 몇몇 충돌을 지칭하기 위해 사용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912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Gone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404</a:t>
                      </a:r>
                      <a:r>
                        <a:rPr lang="ko-KR" altLang="en-US" sz="1400" dirty="0"/>
                        <a:t>와 비슷하나 한 때 서버가 요청한 리소스를 가지고 있었던 경우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005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Length Required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서버가 클라이언트에게 </a:t>
                      </a:r>
                      <a:r>
                        <a:rPr lang="en-US" altLang="ko-KR" sz="1400" dirty="0"/>
                        <a:t>Content-length</a:t>
                      </a:r>
                      <a:r>
                        <a:rPr lang="ko-KR" altLang="en-US" sz="1400" dirty="0"/>
                        <a:t> 헤더를 사용하도록 요구할 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167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4</a:t>
                      </a:r>
                      <a:r>
                        <a:rPr lang="en-US" altLang="ko-KR" sz="1400" dirty="0"/>
                        <a:t>12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Precondition Failed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클라이언트가 조건부 요청</a:t>
                      </a:r>
                      <a:r>
                        <a:rPr lang="en-US" altLang="ko-KR" sz="1400" dirty="0"/>
                        <a:t>(Expect</a:t>
                      </a:r>
                      <a:r>
                        <a:rPr lang="ko-KR" altLang="en-US" sz="1400" dirty="0"/>
                        <a:t> 헤더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을 하였는데 그 중 하나가 실패한 경우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878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4</a:t>
                      </a:r>
                      <a:r>
                        <a:rPr lang="en-US" altLang="ko-KR" sz="1400" dirty="0"/>
                        <a:t>13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Request Entity Too Large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서버가 처리할 수 있는 혹은 처리하고자 하는 한계를 넘는 크기의 요청을 받았을 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138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96806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400~499: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클라이언트 에러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804F738-BA15-414C-AA9D-742C09EB23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3228271"/>
              </p:ext>
            </p:extLst>
          </p:nvPr>
        </p:nvGraphicFramePr>
        <p:xfrm>
          <a:off x="199697" y="3195824"/>
          <a:ext cx="116708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441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2648607">
                  <a:extLst>
                    <a:ext uri="{9D8B030D-6E8A-4147-A177-3AD203B41FA5}">
                      <a16:colId xmlns:a16="http://schemas.microsoft.com/office/drawing/2014/main" val="979653594"/>
                    </a:ext>
                  </a:extLst>
                </a:gridCol>
                <a:gridCol w="8065838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상태</a:t>
                      </a:r>
                      <a:r>
                        <a:rPr lang="ko-KR" altLang="en-US" sz="1400" dirty="0"/>
                        <a:t> 코드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사유</a:t>
                      </a:r>
                      <a:r>
                        <a:rPr lang="ko-KR" altLang="en-US" sz="1400" dirty="0"/>
                        <a:t> 구절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의미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414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Request URI Too Long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서버가 처리할 수 있는 혹은 처리하고자 하는 한계를 넘은 길이의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 요청이 왔을 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Unsupported Media Type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서버가 이해하거나 지원하지 못하는 </a:t>
                      </a:r>
                      <a:r>
                        <a:rPr lang="ko-KR" altLang="en-US" sz="1400" dirty="0" err="1"/>
                        <a:t>엔터티가</a:t>
                      </a:r>
                      <a:r>
                        <a:rPr lang="ko-KR" altLang="en-US" sz="1400" dirty="0"/>
                        <a:t> 요청되었을 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Request Range Not Satisfiable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요청 메시지가 리소스의 특정 범위를 요청했는데 그 범위가 잘못되었거나 맞지 않을 때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912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Expectation Failed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요청에 포함된 </a:t>
                      </a:r>
                      <a:r>
                        <a:rPr lang="en-US" altLang="ko-KR" sz="1400" dirty="0"/>
                        <a:t>Expect</a:t>
                      </a:r>
                      <a:r>
                        <a:rPr lang="ko-KR" altLang="en-US" sz="1400" dirty="0"/>
                        <a:t> 헤더에 대해 서버가 처리해 줄 수 없을 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005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9406005"/>
      </p:ext>
    </p:extLst>
  </p:cSld>
  <p:clrMapOvr>
    <a:masterClrMapping/>
  </p:clrMapOvr>
</p:sld>
</file>

<file path=ppt/theme/theme1.xml><?xml version="1.0" encoding="utf-8"?>
<a:theme xmlns:a="http://schemas.openxmlformats.org/drawingml/2006/main" name="SineVTI">
  <a:themeElements>
    <a:clrScheme name="AnalogousFromDarkSeed_2SEEDS">
      <a:dk1>
        <a:srgbClr val="000000"/>
      </a:dk1>
      <a:lt1>
        <a:srgbClr val="FFFFFF"/>
      </a:lt1>
      <a:dk2>
        <a:srgbClr val="1C2B31"/>
      </a:dk2>
      <a:lt2>
        <a:srgbClr val="F3F1F0"/>
      </a:lt2>
      <a:accent1>
        <a:srgbClr val="3B8FB1"/>
      </a:accent1>
      <a:accent2>
        <a:srgbClr val="46B3A5"/>
      </a:accent2>
      <a:accent3>
        <a:srgbClr val="4D70C3"/>
      </a:accent3>
      <a:accent4>
        <a:srgbClr val="5147B6"/>
      </a:accent4>
      <a:accent5>
        <a:srgbClr val="884DC3"/>
      </a:accent5>
      <a:accent6>
        <a:srgbClr val="A83BB1"/>
      </a:accent6>
      <a:hlink>
        <a:srgbClr val="A43FBF"/>
      </a:hlink>
      <a:folHlink>
        <a:srgbClr val="7F7F7F"/>
      </a:folHlink>
    </a:clrScheme>
    <a:fontScheme name="Custom 49">
      <a:majorFont>
        <a:latin typeface="Malgun Gothic"/>
        <a:ea typeface=""/>
        <a:cs typeface=""/>
      </a:majorFont>
      <a:minorFont>
        <a:latin typeface="Malgun Gothic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VTI" id="{8435B2A2-1BD5-4C05-93E5-3C5388B709E3}" vid="{0D704B13-63FE-4848-A298-6B7359B9565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25370</TotalTime>
  <Words>12364</Words>
  <Application>Microsoft Macintosh PowerPoint</Application>
  <PresentationFormat>와이드스크린</PresentationFormat>
  <Paragraphs>2150</Paragraphs>
  <Slides>196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196</vt:i4>
      </vt:variant>
    </vt:vector>
  </HeadingPairs>
  <TitlesOfParts>
    <vt:vector size="200" baseType="lpstr">
      <vt:lpstr>Malgun Gothic</vt:lpstr>
      <vt:lpstr>Malgun Gothic Semilight</vt:lpstr>
      <vt:lpstr>Arial</vt:lpstr>
      <vt:lpstr>SineVTI</vt:lpstr>
      <vt:lpstr>HTTP 완벽 가이드</vt:lpstr>
      <vt:lpstr>1부 HTTP: 웹의 기초</vt:lpstr>
      <vt:lpstr>1장. HTTP 개관</vt:lpstr>
      <vt:lpstr>1.1 HTTP: 인터넷의 멀티미디어 배달부</vt:lpstr>
      <vt:lpstr>1.2 웹 클라이언트와 서버</vt:lpstr>
      <vt:lpstr>1.3 리소스</vt:lpstr>
      <vt:lpstr>1.3.1 미디어 타입</vt:lpstr>
      <vt:lpstr>1.3.2 URI</vt:lpstr>
      <vt:lpstr>1.3.3 URL</vt:lpstr>
      <vt:lpstr>1.3.4 URN</vt:lpstr>
      <vt:lpstr>1.4 트랜잭션</vt:lpstr>
      <vt:lpstr>1.4.1 메서드</vt:lpstr>
      <vt:lpstr>1.4.2 상태 코드</vt:lpstr>
      <vt:lpstr>1.4.3 웹페이지는 여러 객체로 이루어질 수 있다</vt:lpstr>
      <vt:lpstr>1.5 메시지</vt:lpstr>
      <vt:lpstr>1.5 메시지</vt:lpstr>
      <vt:lpstr>1.5.1 간단한 메시지의 예</vt:lpstr>
      <vt:lpstr>1.6 TCP 커넥션</vt:lpstr>
      <vt:lpstr>1.6.1 TCP/IP</vt:lpstr>
      <vt:lpstr>1.6.2 접속, IP 주소 그리고 포트 번호</vt:lpstr>
      <vt:lpstr>1.6.3 텔넷(Telnet)을 이용한 실제 예제</vt:lpstr>
      <vt:lpstr>1.7 프로토콜 버전</vt:lpstr>
      <vt:lpstr>1.8 웹의 구성 요소</vt:lpstr>
      <vt:lpstr>1.8.1Proxy</vt:lpstr>
      <vt:lpstr>1.8.2 Cache</vt:lpstr>
      <vt:lpstr>1.8.3 Gateway</vt:lpstr>
      <vt:lpstr>1.8.4 Tunnel</vt:lpstr>
      <vt:lpstr>1.8.5 Agent</vt:lpstr>
      <vt:lpstr>1.9 시작의 끝</vt:lpstr>
      <vt:lpstr>1.10 추가 정보</vt:lpstr>
      <vt:lpstr>1.10.1 HTTP 프로토콜에 대한 정보</vt:lpstr>
      <vt:lpstr>1.10.2 역사적 시각</vt:lpstr>
      <vt:lpstr>1.10.3 기타 월드 와이드 웹 정보</vt:lpstr>
      <vt:lpstr>2장. URL과 리소스</vt:lpstr>
      <vt:lpstr>PowerPoint 프레젠테이션</vt:lpstr>
      <vt:lpstr>2.1 인터넷의 리소스 탐색하기</vt:lpstr>
      <vt:lpstr>2.1 인터넷의 리소스 탐색하기</vt:lpstr>
      <vt:lpstr>2.1.1 URL이 있기 전 암흑의 시대</vt:lpstr>
      <vt:lpstr>2.2 URL 문법</vt:lpstr>
      <vt:lpstr>2.2.1 스킴: 사용할 프로토콜</vt:lpstr>
      <vt:lpstr>2.2.2 호스트와 포트</vt:lpstr>
      <vt:lpstr>2.2.3 사용자 이름과 비밀번호</vt:lpstr>
      <vt:lpstr>2.2.4 경로</vt:lpstr>
      <vt:lpstr>2.2.5 파라미터</vt:lpstr>
      <vt:lpstr>2.2.6 질의 문자열</vt:lpstr>
      <vt:lpstr>2.2.7 프래그먼트</vt:lpstr>
      <vt:lpstr>2.3 단축 URL</vt:lpstr>
      <vt:lpstr>2.3.1 상대 URL</vt:lpstr>
      <vt:lpstr>2.3.1 상대 URL</vt:lpstr>
      <vt:lpstr>2.3.2 URL 확장</vt:lpstr>
      <vt:lpstr>2.4 안전하지 않은 문자</vt:lpstr>
      <vt:lpstr>2.4.1 URL 문자 집합</vt:lpstr>
      <vt:lpstr>2.4.2 인코딩 체계</vt:lpstr>
      <vt:lpstr>2.4.3 문자 제한</vt:lpstr>
      <vt:lpstr>2.4.4 좀 더 알아보기</vt:lpstr>
      <vt:lpstr>2.5 스킴의 바다</vt:lpstr>
      <vt:lpstr>2.5 스킴의 바다</vt:lpstr>
      <vt:lpstr>2.5 스킴의 바다</vt:lpstr>
      <vt:lpstr>2.5 스킴의 바다</vt:lpstr>
      <vt:lpstr>2.6 미래</vt:lpstr>
      <vt:lpstr>2.6.1 지금이 아니면 언제?</vt:lpstr>
      <vt:lpstr>2.7 추가 정보</vt:lpstr>
      <vt:lpstr>3장. HTTP 메시지</vt:lpstr>
      <vt:lpstr>PowerPoint 프레젠테이션</vt:lpstr>
      <vt:lpstr>3.1 메시지의 흐름</vt:lpstr>
      <vt:lpstr>3.1.1 메시지는 원 서버 방향을 인바운드로 하여 송신된다.</vt:lpstr>
      <vt:lpstr>3.1.2 다운스트림으로 흐르는 메시지</vt:lpstr>
      <vt:lpstr>3.2 메시지의 각 부분</vt:lpstr>
      <vt:lpstr>3.2.1 메시지 문법</vt:lpstr>
      <vt:lpstr>3.2.1 메시지 문법</vt:lpstr>
      <vt:lpstr>3.2.1 메시지 문법</vt:lpstr>
      <vt:lpstr>3.2.2 시작줄</vt:lpstr>
      <vt:lpstr>3.2.2 시작줄</vt:lpstr>
      <vt:lpstr>3.2.2 시작줄</vt:lpstr>
      <vt:lpstr>3.2.3 헤더</vt:lpstr>
      <vt:lpstr>3.2.4 엔터티 본문  3.2.5 버전 0.9 메시지</vt:lpstr>
      <vt:lpstr>3.3 메서드</vt:lpstr>
      <vt:lpstr>3.3.1 안전한 메서드(Safe Method)</vt:lpstr>
      <vt:lpstr>3.3.2 GET</vt:lpstr>
      <vt:lpstr>3.3.3 HEAD</vt:lpstr>
      <vt:lpstr>3.3.4 PUT</vt:lpstr>
      <vt:lpstr>3.3.5 POST</vt:lpstr>
      <vt:lpstr>3.3.6 TRACE</vt:lpstr>
      <vt:lpstr>3.3.7 OPTIONS</vt:lpstr>
      <vt:lpstr>3.3.8 DELETE</vt:lpstr>
      <vt:lpstr>3.3.9 확장 메서드</vt:lpstr>
      <vt:lpstr>3.4 상태 코드</vt:lpstr>
      <vt:lpstr>3.4.1 100~199: 정보성 상태 코드</vt:lpstr>
      <vt:lpstr>3.4.1 100~199: 정보성 상태 코드</vt:lpstr>
      <vt:lpstr>3.4.1 100~199: 정보성 상태 코드</vt:lpstr>
      <vt:lpstr>3.4.1 100~199: 정보성 상태 코드</vt:lpstr>
      <vt:lpstr>3.4.2 200~299: 성공 상태 코드</vt:lpstr>
      <vt:lpstr>3.4.3 300~399: 리다이렉션 상태 코드</vt:lpstr>
      <vt:lpstr>3.4.3 300~399: 리다이렉션 상태 코드</vt:lpstr>
      <vt:lpstr>3.4.3 300~399: 리다이렉션 상태 코드</vt:lpstr>
      <vt:lpstr>3.4.4 400~499: 클라이언트 에러 상태 코드</vt:lpstr>
      <vt:lpstr>3.4.4 400~499: 클라이언트 에러 상태 코드</vt:lpstr>
      <vt:lpstr>3.4.4 400~499: 클라이언트 에러 상태 코드</vt:lpstr>
      <vt:lpstr>3.4.4 400~499: 클라이언트 에러 상태 코드</vt:lpstr>
      <vt:lpstr>3.4.5 500~499: 서버 에러 상태 코드</vt:lpstr>
      <vt:lpstr>3.5 헤더</vt:lpstr>
      <vt:lpstr>3.5.1 일반 헤더</vt:lpstr>
      <vt:lpstr>3.5.1 일반 헤더</vt:lpstr>
      <vt:lpstr>3.5.2 요청 헤더</vt:lpstr>
      <vt:lpstr>3.5.2 요청 헤더</vt:lpstr>
      <vt:lpstr>3.5.2 요청 헤더</vt:lpstr>
      <vt:lpstr>3.5.2 요청 헤더</vt:lpstr>
      <vt:lpstr>3.5.2 요청 헤더</vt:lpstr>
      <vt:lpstr>3.5.3 응답 헤더</vt:lpstr>
      <vt:lpstr>3.5.3 응답 헤더</vt:lpstr>
      <vt:lpstr>3.5.3 응답 헤더</vt:lpstr>
      <vt:lpstr>3.5.4 엔터티 헤더</vt:lpstr>
      <vt:lpstr>3.5.4 엔터티 헤더</vt:lpstr>
      <vt:lpstr>3.5.4 엔터티 헤더</vt:lpstr>
      <vt:lpstr>3.6 추가 정보</vt:lpstr>
      <vt:lpstr>4장. 커넥션 관리</vt:lpstr>
      <vt:lpstr>PowerPoint 프레젠테이션</vt:lpstr>
      <vt:lpstr>4.1 TCP 커넥션</vt:lpstr>
      <vt:lpstr>4.1.1 신뢰할 수 있는 데이터 전송 통로인 TCP</vt:lpstr>
      <vt:lpstr>4.1.2 TCP 스트림은 세그먼트로 나뉘어 IP 패킷을 통해 전송된다</vt:lpstr>
      <vt:lpstr>4.1.2 TCP 스트림은 세그먼트로 나뉘어 IP 패킷을 통해 전송된다</vt:lpstr>
      <vt:lpstr>4.1.3 TCP 커넥션 유지하기</vt:lpstr>
      <vt:lpstr>4.1.4 TCP 소켓 프로그래밍</vt:lpstr>
      <vt:lpstr>4.1.4 TCP 소켓 프로그래밍</vt:lpstr>
      <vt:lpstr>4.2 TCP의 성능에 대한 고려</vt:lpstr>
      <vt:lpstr>4.2.1 HTTP 트랜잭션 지연</vt:lpstr>
      <vt:lpstr>4.2.1 HTTP 트랜잭션 지연</vt:lpstr>
      <vt:lpstr>4.2.2 성능 관련 중요 요소</vt:lpstr>
      <vt:lpstr>4.2.3 TCP 커넥션 핸드셰이크 지연</vt:lpstr>
      <vt:lpstr>4.2.4 확인응답 지연</vt:lpstr>
      <vt:lpstr>4.2.5 TCP 느린 시작(slow-start)</vt:lpstr>
      <vt:lpstr>4.2.6 네이글(nagle) 알고리즘과 TCP_NODELAY</vt:lpstr>
      <vt:lpstr>4.2.7 TIME_WAIT의 누적과 포트 고갈</vt:lpstr>
      <vt:lpstr>4.3 HTTP 커넥션 관리</vt:lpstr>
      <vt:lpstr>4.3.1 흔히 잘못 이해하는 Connection 헤더</vt:lpstr>
      <vt:lpstr>4.3.2 순차적인 트랜잭션 처리에 의한 지연</vt:lpstr>
      <vt:lpstr>4.4 병렬 커넥션</vt:lpstr>
      <vt:lpstr>4.4.1  병렬 커넥션은 페이지를  더 빠르게 내려받는다.</vt:lpstr>
      <vt:lpstr>4.4.2 병렬 커넥션이 항상 더 빠르지는 않다.</vt:lpstr>
      <vt:lpstr>4.4.3 병렬 커넥션은 더 빠르게 ‘느껴질’ 수 있다.</vt:lpstr>
      <vt:lpstr>4.5 지속 커넥션</vt:lpstr>
      <vt:lpstr>4.5.1 지속 커넥션 vs 병렬 커넥션</vt:lpstr>
      <vt:lpstr>4.5.2 HTTP/1.0+의 Keep-Alive 커넥션</vt:lpstr>
      <vt:lpstr>4.5.3 Keep-Alive 동작</vt:lpstr>
      <vt:lpstr>4.5.4 Keep-Alive 옵션</vt:lpstr>
      <vt:lpstr>4.5.5 Keep-Alive 커넥션 제한과 규칙</vt:lpstr>
      <vt:lpstr>4.5.6 Keep-Alive와 멍청한(dumb) 프락시</vt:lpstr>
      <vt:lpstr>4.5.7 Proxy-Connection 살펴보기 </vt:lpstr>
      <vt:lpstr>4.5.8 HTTP/1.1의 지속 커넥션</vt:lpstr>
      <vt:lpstr>4.5.9 지속 커넥션의 제한과 규칙</vt:lpstr>
      <vt:lpstr>4.6 파이프라인 커넥션</vt:lpstr>
      <vt:lpstr>4.7 커넥션 끊기에 대한 미스터리</vt:lpstr>
      <vt:lpstr>4.7.1 마음대로 커넥션 끊기</vt:lpstr>
      <vt:lpstr>4.7.2 Content-Length와 Truncation</vt:lpstr>
      <vt:lpstr>4.7.3 커넥션 끊기의 허용, 재시도, 멱등성</vt:lpstr>
      <vt:lpstr>4.7.4 우아한 커넥션 끊기</vt:lpstr>
      <vt:lpstr>4.7.4 우아한 커넥션 끊기</vt:lpstr>
      <vt:lpstr>4.7.4 우아한 커넥션 끊기  </vt:lpstr>
      <vt:lpstr>4.7.4 우아한 커넥션 끊기</vt:lpstr>
      <vt:lpstr>4.7.4 우아한 커넥션 끊기</vt:lpstr>
      <vt:lpstr>4.8 추가 정보</vt:lpstr>
      <vt:lpstr>2부 HTTP 아키텍처</vt:lpstr>
      <vt:lpstr>학습 내용</vt:lpstr>
      <vt:lpstr>5장. 웹 서버</vt:lpstr>
      <vt:lpstr>PowerPoint 프레젠테이션</vt:lpstr>
      <vt:lpstr>5.1 다채로운 웹 서버</vt:lpstr>
      <vt:lpstr>5.1.1 웹 서버 구현</vt:lpstr>
      <vt:lpstr>5.1.2 다목적 소프트웨어  웹 서버</vt:lpstr>
      <vt:lpstr>5.1.3 임베디드 웹 서버</vt:lpstr>
      <vt:lpstr>5.2 간단한 펄 웹 서버</vt:lpstr>
      <vt:lpstr>5.3 진짜 웹 서버가 하는 일</vt:lpstr>
      <vt:lpstr>5.4 단계 1: 클라이언트 커넥션 수락</vt:lpstr>
      <vt:lpstr>5.4.1 새 커넥션 다루기</vt:lpstr>
      <vt:lpstr>5.4.2 클라이언트 호스트 명 식별</vt:lpstr>
      <vt:lpstr>5.4.3 ident를 통해 클라이언트 사용자 알아내기</vt:lpstr>
      <vt:lpstr>5.4.3 ident를 통해 클라이언트 사용자 알아내기</vt:lpstr>
      <vt:lpstr>5.5 단계 2: 요청 메시지 수신</vt:lpstr>
      <vt:lpstr>5.5 단계 2: 요청 메시지 수신</vt:lpstr>
      <vt:lpstr>5.5.1 메시지의 내부 표현</vt:lpstr>
      <vt:lpstr>5.5.2 커넥션 입력/출력, 처리 아키텍처</vt:lpstr>
      <vt:lpstr>5.6 단계 3: 요청 처리</vt:lpstr>
      <vt:lpstr>5.7 단계 4: 리소스 매핑과 접근</vt:lpstr>
      <vt:lpstr>5.7.1 Docroot</vt:lpstr>
      <vt:lpstr>5.7.1 Docroot</vt:lpstr>
      <vt:lpstr>5.7.1 Docroot</vt:lpstr>
      <vt:lpstr>5.7.2 디렉토리 목록</vt:lpstr>
      <vt:lpstr>5.7.3 동적 컨텐츠 리소스 매핑</vt:lpstr>
      <vt:lpstr>5.7.4 서버사이드 인클루드(Server-Side Include, SSI)</vt:lpstr>
      <vt:lpstr>5.7.5 접근 제어</vt:lpstr>
      <vt:lpstr>5.8 단계 5: 응답 만들기</vt:lpstr>
      <vt:lpstr>5.8.1 응답 엔터티</vt:lpstr>
      <vt:lpstr>5.8.2 MIME 타입 결정하기</vt:lpstr>
      <vt:lpstr>5.8.3 리다이렉션</vt:lpstr>
      <vt:lpstr>5.9 단계 6: 응답 보내기</vt:lpstr>
      <vt:lpstr>5.10 단계 7: 로깅</vt:lpstr>
      <vt:lpstr>5.11 추가 정보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 완벽 가이드</dc:title>
  <dc:creator>우 형준</dc:creator>
  <cp:lastModifiedBy>우 형준</cp:lastModifiedBy>
  <cp:revision>170</cp:revision>
  <dcterms:created xsi:type="dcterms:W3CDTF">2022-03-07T23:42:06Z</dcterms:created>
  <dcterms:modified xsi:type="dcterms:W3CDTF">2022-04-22T08:50:44Z</dcterms:modified>
</cp:coreProperties>
</file>